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Authors.xml" ContentType="application/vnd.openxmlformats-officedocument.presentationml.commentAuthors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96" r:id="rId1"/>
  </p:sldMasterIdLst>
  <p:notesMasterIdLst>
    <p:notesMasterId r:id="rId59"/>
  </p:notesMasterIdLst>
  <p:sldIdLst>
    <p:sldId id="1055" r:id="rId2"/>
    <p:sldId id="1005" r:id="rId3"/>
    <p:sldId id="1006" r:id="rId4"/>
    <p:sldId id="1007" r:id="rId5"/>
    <p:sldId id="1008" r:id="rId6"/>
    <p:sldId id="1013" r:id="rId7"/>
    <p:sldId id="1014" r:id="rId8"/>
    <p:sldId id="1009" r:id="rId9"/>
    <p:sldId id="1010" r:id="rId10"/>
    <p:sldId id="1011" r:id="rId11"/>
    <p:sldId id="1012" r:id="rId12"/>
    <p:sldId id="1015" r:id="rId13"/>
    <p:sldId id="1056" r:id="rId14"/>
    <p:sldId id="1057" r:id="rId15"/>
    <p:sldId id="1089" r:id="rId16"/>
    <p:sldId id="1090" r:id="rId17"/>
    <p:sldId id="1091" r:id="rId18"/>
    <p:sldId id="1023" r:id="rId19"/>
    <p:sldId id="1024" r:id="rId20"/>
    <p:sldId id="1025" r:id="rId21"/>
    <p:sldId id="1092" r:id="rId22"/>
    <p:sldId id="1093" r:id="rId23"/>
    <p:sldId id="1094" r:id="rId24"/>
    <p:sldId id="1101" r:id="rId25"/>
    <p:sldId id="1095" r:id="rId26"/>
    <p:sldId id="1096" r:id="rId27"/>
    <p:sldId id="1097" r:id="rId28"/>
    <p:sldId id="1098" r:id="rId29"/>
    <p:sldId id="1099" r:id="rId30"/>
    <p:sldId id="1100" r:id="rId31"/>
    <p:sldId id="1078" r:id="rId32"/>
    <p:sldId id="1075" r:id="rId33"/>
    <p:sldId id="1076" r:id="rId34"/>
    <p:sldId id="1077" r:id="rId35"/>
    <p:sldId id="1102" r:id="rId36"/>
    <p:sldId id="1103" r:id="rId37"/>
    <p:sldId id="1104" r:id="rId38"/>
    <p:sldId id="1105" r:id="rId39"/>
    <p:sldId id="1110" r:id="rId40"/>
    <p:sldId id="1106" r:id="rId41"/>
    <p:sldId id="1107" r:id="rId42"/>
    <p:sldId id="1108" r:id="rId43"/>
    <p:sldId id="1109" r:id="rId44"/>
    <p:sldId id="1124" r:id="rId45"/>
    <p:sldId id="1111" r:id="rId46"/>
    <p:sldId id="1112" r:id="rId47"/>
    <p:sldId id="1113" r:id="rId48"/>
    <p:sldId id="1114" r:id="rId49"/>
    <p:sldId id="1115" r:id="rId50"/>
    <p:sldId id="1116" r:id="rId51"/>
    <p:sldId id="1117" r:id="rId52"/>
    <p:sldId id="1118" r:id="rId53"/>
    <p:sldId id="1119" r:id="rId54"/>
    <p:sldId id="1120" r:id="rId55"/>
    <p:sldId id="1121" r:id="rId56"/>
    <p:sldId id="1122" r:id="rId57"/>
    <p:sldId id="1123" r:id="rId58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8">
          <p15:clr>
            <a:srgbClr val="A4A3A4"/>
          </p15:clr>
        </p15:guide>
        <p15:guide id="2" pos="290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zar" initials="A" lastIdx="1" clrIdx="0">
    <p:extLst>
      <p:ext uri="{19B8F6BF-5375-455C-9EA6-DF929625EA0E}">
        <p15:presenceInfo xmlns:p15="http://schemas.microsoft.com/office/powerpoint/2012/main" userId="yaza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82" autoAdjust="0"/>
    <p:restoredTop sz="93695" autoAdjust="0"/>
  </p:normalViewPr>
  <p:slideViewPr>
    <p:cSldViewPr>
      <p:cViewPr varScale="1">
        <p:scale>
          <a:sx n="84" d="100"/>
          <a:sy n="84" d="100"/>
        </p:scale>
        <p:origin x="1332" y="90"/>
      </p:cViewPr>
      <p:guideLst>
        <p:guide orient="horz" pos="2128"/>
        <p:guide pos="290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customXml" Target="../customXml/item2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67" Type="http://schemas.openxmlformats.org/officeDocument/2006/relationships/customXml" Target="../customXml/item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commentAuthors" Target="commentAuthors.xml"/><Relationship Id="rId65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Üstbilgi Yer Tutucusu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2 Veri Yer Tutucusu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25C5B3-811E-4630-BBD4-BA961E30B9A7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4" name="3 Slayt Görüntüsü Yer Tutucusu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4 Not Yer Tutucusu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5 Altbilgi Yer Tutucusu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6 Slayt Numarası Yer Tutucusu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FFA933-8E4B-47D3-876F-44F000069FD4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89398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şlık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22" name="Alt Başlık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tr-TR"/>
              <a:t>Asıl alt başlık stilini düzenlemek için tıklatın</a:t>
            </a:r>
            <a:endParaRPr kumimoji="0" lang="en-US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20" name="Altbilgi Yer Tutucusu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10" name="Slayt Numarası Yer Tutucusu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tr-TR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0" name="Dikdörtgen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tr-TR"/>
              <a:t>Asıl metin stillerini düzenlemek için tıklatın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tr-TR"/>
              <a:t>Asıl metin stillerini düzenlemek için tıklatın</a:t>
            </a:r>
          </a:p>
        </p:txBody>
      </p:sp>
      <p:sp>
        <p:nvSpPr>
          <p:cNvPr id="5" name="İçerik Yer Tutucusu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6" name="Dikdörtgen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3" name="Metin Yer Tutucusu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tr-TR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tr-TR"/>
              <a:t>Asıl metin stillerini düzenlemek için tıklatın</a:t>
            </a:r>
          </a:p>
          <a:p>
            <a:pPr lvl="1" eaLnBrk="1" latinLnBrk="0" hangingPunct="1"/>
            <a:r>
              <a:rPr lang="tr-TR"/>
              <a:t>İkinci düzey</a:t>
            </a:r>
          </a:p>
          <a:p>
            <a:pPr lvl="2" eaLnBrk="1" latinLnBrk="0" hangingPunct="1"/>
            <a:r>
              <a:rPr lang="tr-TR"/>
              <a:t>Üçüncü düzey</a:t>
            </a:r>
          </a:p>
          <a:p>
            <a:pPr lvl="3" eaLnBrk="1" latinLnBrk="0" hangingPunct="1"/>
            <a:r>
              <a:rPr lang="tr-TR"/>
              <a:t>Dördüncü düzey</a:t>
            </a:r>
          </a:p>
          <a:p>
            <a:pPr lvl="4" eaLnBrk="1" latinLnBrk="0" hangingPunct="1"/>
            <a:r>
              <a:rPr lang="tr-TR"/>
              <a:t>Beşinci düzey</a:t>
            </a:r>
            <a:endParaRPr kumimoji="0" lang="en-US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8" name="Dikdörtgen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tr-TR"/>
              <a:t>Resim eklemek için simgeyi tıklatın</a:t>
            </a:r>
            <a:endParaRPr kumimoji="0" lang="en-US" dirty="0"/>
          </a:p>
        </p:txBody>
      </p:sp>
      <p:sp>
        <p:nvSpPr>
          <p:cNvPr id="9" name="Akış Çizelgesi: İşlem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Akış Çizelgesi: İşlem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tr-TR"/>
              <a:t>Asıl metin stillerini düzenlemek için tıklatın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sta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Halka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ikdörtgen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Başlık Yer Tutucusu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tr-TR"/>
              <a:t>Asıl başlık stili için tıklatın</a:t>
            </a:r>
            <a:endParaRPr kumimoji="0" lang="en-US"/>
          </a:p>
        </p:txBody>
      </p:sp>
      <p:sp>
        <p:nvSpPr>
          <p:cNvPr id="9" name="Metin Yer Tutucusu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tr-TR"/>
              <a:t>Asıl metin stillerini düzenlemek için tıklatın</a:t>
            </a:r>
          </a:p>
          <a:p>
            <a:pPr lvl="1" eaLnBrk="1" latinLnBrk="0" hangingPunct="1"/>
            <a:r>
              <a:rPr kumimoji="0" lang="tr-TR"/>
              <a:t>İkinci düzey</a:t>
            </a:r>
          </a:p>
          <a:p>
            <a:pPr lvl="2" eaLnBrk="1" latinLnBrk="0" hangingPunct="1"/>
            <a:r>
              <a:rPr kumimoji="0" lang="tr-TR"/>
              <a:t>Üçüncü düzey</a:t>
            </a:r>
          </a:p>
          <a:p>
            <a:pPr lvl="3" eaLnBrk="1" latinLnBrk="0" hangingPunct="1"/>
            <a:r>
              <a:rPr kumimoji="0" lang="tr-TR"/>
              <a:t>Dördüncü düzey</a:t>
            </a:r>
          </a:p>
          <a:p>
            <a:pPr lvl="4" eaLnBrk="1" latinLnBrk="0" hangingPunct="1"/>
            <a:r>
              <a:rPr kumimoji="0" lang="tr-TR"/>
              <a:t>Beşinci düzey</a:t>
            </a:r>
            <a:endParaRPr kumimoji="0" lang="en-US"/>
          </a:p>
        </p:txBody>
      </p:sp>
      <p:sp>
        <p:nvSpPr>
          <p:cNvPr id="24" name="Veri Yer Tutucusu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25CC5F8D-1F8D-4630-8F06-8C88448473BD}" type="datetimeFigureOut">
              <a:rPr lang="tr-TR" smtClean="0"/>
              <a:pPr/>
              <a:t>4.08.2020</a:t>
            </a:fld>
            <a:endParaRPr lang="tr-TR"/>
          </a:p>
        </p:txBody>
      </p:sp>
      <p:sp>
        <p:nvSpPr>
          <p:cNvPr id="10" name="Altbilgi Yer Tutucusu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tr-TR"/>
          </a:p>
        </p:txBody>
      </p:sp>
      <p:sp>
        <p:nvSpPr>
          <p:cNvPr id="22" name="Slayt Numarası Yer Tutucusu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394092CB-1619-4772-BE03-ACC5EF757D01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5" name="Dikdörtgen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CB3CF79-01CC-463D-8965-DFD0BBD3D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08" y="2546412"/>
            <a:ext cx="7498080" cy="1765176"/>
          </a:xfrm>
        </p:spPr>
        <p:txBody>
          <a:bodyPr>
            <a:normAutofit/>
          </a:bodyPr>
          <a:lstStyle/>
          <a:p>
            <a:pPr marL="82296" indent="0" algn="ctr" eaLnBrk="0" fontAlgn="base" hangingPunct="0">
              <a:spcBef>
                <a:spcPts val="670"/>
              </a:spcBef>
              <a:spcAft>
                <a:spcPts val="0"/>
              </a:spcAft>
              <a:buNone/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DOĞRUSAL PROGRAMLAMA</a:t>
            </a:r>
            <a:endParaRPr lang="tr-TR" sz="28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2296" indent="0" algn="ctr" eaLnBrk="0" fontAlgn="base" hangingPunct="0">
              <a:spcBef>
                <a:spcPts val="670"/>
              </a:spcBef>
              <a:spcAft>
                <a:spcPts val="0"/>
              </a:spcAft>
              <a:buNone/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MODELİ ÇÖZÜM YÖNTEMLERİ </a:t>
            </a:r>
          </a:p>
          <a:p>
            <a:pPr marL="82296" indent="0" algn="ctr" eaLnBrk="0" fontAlgn="base" hangingPunct="0">
              <a:spcBef>
                <a:spcPts val="670"/>
              </a:spcBef>
              <a:spcAft>
                <a:spcPts val="0"/>
              </a:spcAft>
              <a:buNone/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SİMPLEKS ÇÖZÜM YÖNTEMİ</a:t>
            </a:r>
            <a:endParaRPr lang="tr-TR" sz="28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33257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E62F8C1-0D47-4AF5-AC32-D551BE6C1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592" y="1412776"/>
            <a:ext cx="7498080" cy="2485256"/>
          </a:xfrm>
        </p:spPr>
        <p:txBody>
          <a:bodyPr/>
          <a:lstStyle/>
          <a:p>
            <a:pPr eaLnBrk="0" fontAlgn="base" hangingPunct="0"/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+a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+..................+a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1n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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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      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/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+a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+..................+a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2n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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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/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	…	…	…	…	</a:t>
            </a:r>
          </a:p>
          <a:p>
            <a:pPr eaLnBrk="0" fontAlgn="base" hangingPunct="0"/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m1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+a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m2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+................+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tr-TR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mn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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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tr-TR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00223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8A6D89F-DF9C-40A7-AC81-B56F0925B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624" y="1916832"/>
            <a:ext cx="7498080" cy="1765176"/>
          </a:xfrm>
        </p:spPr>
        <p:txBody>
          <a:bodyPr/>
          <a:lstStyle/>
          <a:p>
            <a:pPr eaLnBrk="0" fontAlgn="base" hangingPunct="0"/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Negatif olmama (Pozitiflik) koşulu</a:t>
            </a:r>
          </a:p>
          <a:p>
            <a:pPr eaLnBrk="0" fontAlgn="base" hangingPunct="0"/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Karar değişkenlerinin değerleri negatif olmaz.</a:t>
            </a:r>
          </a:p>
          <a:p>
            <a:pPr eaLnBrk="0" fontAlgn="base" hangingPunct="0"/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x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,........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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 	veya kısaca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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  (j=1, 2, 3, …, n)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519333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6373C5C7-661C-411C-AEEB-12504C378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7624" y="1052736"/>
            <a:ext cx="6000680" cy="460365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3F4A5ADF-E1C7-4A61-AAC3-0E95470B1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128" y="1201614"/>
            <a:ext cx="2304256" cy="1291282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FAF90728-9884-479D-AAD2-6E38558E63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1522" y="2996952"/>
            <a:ext cx="3312368" cy="160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306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E528250-D979-4303-B876-DCD935D4C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08" y="1196752"/>
            <a:ext cx="7858120" cy="4800600"/>
          </a:xfrm>
        </p:spPr>
        <p:txBody>
          <a:bodyPr>
            <a:normAutofit/>
          </a:bodyPr>
          <a:lstStyle/>
          <a:p>
            <a:pPr marL="342900" lvl="0" indent="-342900" eaLnBrk="0" fontAlgn="base" hangingPunct="0">
              <a:spcAft>
                <a:spcPts val="0"/>
              </a:spcAft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tr-TR" sz="24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Simpleks</a:t>
            </a:r>
            <a:r>
              <a:rPr lang="tr-TR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Çözüm : Temel Kavram ve Tanımlar</a:t>
            </a:r>
          </a:p>
          <a:p>
            <a:pPr marL="342900" lvl="0" indent="-342900" eaLnBrk="0" fontAlgn="base" hangingPunct="0">
              <a:spcAft>
                <a:spcPts val="0"/>
              </a:spcAft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GB" sz="24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Çözüm</a:t>
            </a:r>
            <a:r>
              <a:rPr lang="en-GB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endParaRPr lang="tr-TR" sz="24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17220" lvl="1" indent="-342900" eaLnBrk="0" fontAlgn="base" hangingPunct="0"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Bir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doğrusal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programlama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probleminin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kısıtlayıcı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fonksiyonlarının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hepsini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birden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sağlayan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karar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değişkenlerinin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(x</a:t>
            </a:r>
            <a:r>
              <a:rPr lang="en-GB" sz="20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, x</a:t>
            </a:r>
            <a:r>
              <a:rPr lang="en-GB" sz="20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, ...,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en-GB" sz="2000" b="1" baseline="-25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n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)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oluşturduğu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kümeye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çözüm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denir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tr-TR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eaLnBrk="0" fontAlgn="base" hangingPunct="0">
              <a:spcAft>
                <a:spcPts val="0"/>
              </a:spcAft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GB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Uygun </a:t>
            </a:r>
            <a:r>
              <a:rPr lang="en-GB" sz="24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çözüm</a:t>
            </a:r>
            <a:r>
              <a:rPr lang="en-GB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endParaRPr lang="tr-TR" sz="24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17220" lvl="1" indent="-342900" eaLnBrk="0" fontAlgn="base" hangingPunct="0"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Negatif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olmama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koşulunu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sağlayan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çözüme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uygun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çözüm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denir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tr-TR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eaLnBrk="0" fontAlgn="base" hangingPunct="0">
              <a:spcAft>
                <a:spcPts val="0"/>
              </a:spcAft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GB" sz="24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En</a:t>
            </a:r>
            <a:r>
              <a:rPr lang="en-GB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4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iyi</a:t>
            </a:r>
            <a:r>
              <a:rPr lang="en-GB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4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çözüm</a:t>
            </a:r>
            <a:r>
              <a:rPr lang="tr-TR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(Optimum çözüm)</a:t>
            </a:r>
            <a:r>
              <a:rPr lang="en-GB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endParaRPr lang="tr-TR" sz="24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17220" lvl="1" indent="-342900" eaLnBrk="0" fontAlgn="base" hangingPunct="0">
              <a:buFont typeface="Times New Roman" panose="02020603050405020304" pitchFamily="18" charset="0"/>
              <a:buChar char="•"/>
              <a:tabLst>
                <a:tab pos="457200" algn="l"/>
              </a:tabLst>
            </a:pP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Amaç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fonksiyonuna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en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iyi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değeri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(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en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küçük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veya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en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büyük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) </a:t>
            </a:r>
            <a:r>
              <a:rPr lang="en-GB" sz="20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sağlayan</a:t>
            </a:r>
            <a:r>
              <a:rPr lang="en-GB" sz="20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uygun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çözüme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en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iyi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çözüm</a:t>
            </a:r>
            <a:r>
              <a:rPr lang="tr-TR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(optimum çözüm)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denir</a:t>
            </a:r>
            <a:r>
              <a:rPr lang="en-GB" sz="2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tr-TR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708724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0EB9C90-FCCD-430F-B614-D24B6CFCC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632" y="548680"/>
            <a:ext cx="7498080" cy="5400600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4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Simpleks</a:t>
            </a:r>
            <a:r>
              <a:rPr lang="tr-TR" sz="4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çözüm yöntemi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4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G.Dantzig</a:t>
            </a:r>
            <a:r>
              <a:rPr lang="tr-TR" sz="4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tarafından </a:t>
            </a:r>
            <a:r>
              <a:rPr lang="tr-TR" sz="4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bulunmuş </a:t>
            </a:r>
            <a:r>
              <a:rPr lang="tr-TR" sz="4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yinelemelere (</a:t>
            </a:r>
            <a:r>
              <a:rPr lang="tr-TR" sz="4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iterasyonlara</a:t>
            </a:r>
            <a:r>
              <a:rPr lang="tr-TR" sz="4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tr-TR" sz="4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dayalı bir çözüm yöntemidir.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4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Amaca uygun </a:t>
            </a:r>
            <a:r>
              <a:rPr lang="tr-TR" sz="4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eniyi</a:t>
            </a:r>
            <a:r>
              <a:rPr lang="tr-TR" sz="4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çözüm araştırılırken uygun çözüm alanı </a:t>
            </a:r>
            <a:r>
              <a:rPr lang="tr-TR" sz="4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içindeki farklı noktalar (köşe noktaları) denenir.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4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 denemeler aynı standart hesaplamalarla </a:t>
            </a:r>
            <a:r>
              <a:rPr lang="tr-TR" sz="4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eniyi</a:t>
            </a:r>
            <a:r>
              <a:rPr lang="tr-TR" sz="4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çözüm elde edilinceye kadar sürer.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4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Yöntem </a:t>
            </a:r>
            <a:r>
              <a:rPr lang="tr-TR" sz="4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her yeni çözümün </a:t>
            </a:r>
            <a:r>
              <a:rPr lang="tr-TR" sz="4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enaz</a:t>
            </a:r>
            <a:r>
              <a:rPr lang="tr-TR" sz="4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bir önceki çözüm kadar iyi olduğunu garanti eder.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4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 özelliği sayesinde optimum çözüm elde edilir.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4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Yöntemin uygulanabilmesi için modelin </a:t>
            </a:r>
            <a:r>
              <a:rPr lang="tr-TR" sz="4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standart </a:t>
            </a:r>
            <a:r>
              <a:rPr lang="tr-TR" sz="4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kanonik</a:t>
            </a:r>
            <a:r>
              <a:rPr lang="tr-TR" sz="4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doğrusal programlama  modeline dönüştürülmesi gerekir.</a:t>
            </a:r>
          </a:p>
          <a:p>
            <a:pPr marL="82296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00601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7A83732-6BDB-45B8-AB5B-A3E792EB8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640" y="908720"/>
            <a:ext cx="7498080" cy="4800600"/>
          </a:xfrm>
        </p:spPr>
        <p:txBody>
          <a:bodyPr>
            <a:normAutofit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Standart model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pozitiflik varsayımına bağlı olarak tüm katsayıların pozitif olduğu,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kısıtların “≤” yönlü olduğu modellerdir.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Eğer bu şartlar sağlanmıyorsa bir dizi matematiksel işlemle standart form elde edilmelidir.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Standart form elde edildikten </a:t>
            </a:r>
            <a:r>
              <a:rPr lang="tr-TR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eşitsizlikler yapay (=kukla) değişken eklenerek eşitlik</a:t>
            </a:r>
            <a:r>
              <a:rPr lang="tr-TR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haline getirilir.   Bilinen matematiksel yordam ve kurallarla çözüm araştırılır.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765186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D92E5C8-B5AA-4121-B4E4-01CFEC0C4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632" y="908720"/>
            <a:ext cx="7498080" cy="4752528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tr-TR" sz="2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Temel kavram ve tanımlar;</a:t>
            </a:r>
          </a:p>
          <a:p>
            <a:pPr lvl="1">
              <a:lnSpc>
                <a:spcPct val="120000"/>
              </a:lnSpc>
            </a:pPr>
            <a:r>
              <a:rPr lang="tr-TR" sz="2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Olurlu Çözüm</a:t>
            </a:r>
            <a:r>
              <a:rPr lang="tr-TR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Değişkenlerin hem kısıt </a:t>
            </a:r>
            <a:r>
              <a:rPr lang="tr-TR" sz="20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hemde</a:t>
            </a:r>
            <a:r>
              <a:rPr lang="tr-TR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pozitiflik koşulunu sağladıkları çözüm kümesine  “olurlu çözüm” denir.</a:t>
            </a:r>
          </a:p>
          <a:p>
            <a:pPr lvl="1">
              <a:lnSpc>
                <a:spcPct val="120000"/>
              </a:lnSpc>
            </a:pPr>
            <a:r>
              <a:rPr lang="tr-TR" sz="2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Temel çözüm</a:t>
            </a:r>
            <a:r>
              <a:rPr lang="tr-TR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Sıfırdan farklı “m” sayıdaki değişkenin kısıt sayısına eşit olduğu herhangi değerler kümesine temel özüm denir.</a:t>
            </a:r>
          </a:p>
          <a:p>
            <a:pPr lvl="1">
              <a:lnSpc>
                <a:spcPct val="120000"/>
              </a:lnSpc>
            </a:pPr>
            <a:r>
              <a:rPr lang="tr-TR" sz="2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Temel olurlu çözüm</a:t>
            </a:r>
            <a:r>
              <a:rPr lang="tr-TR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pozitiflik varsayımın sağlandığı temel çözümdür.</a:t>
            </a:r>
          </a:p>
          <a:p>
            <a:pPr lvl="1">
              <a:lnSpc>
                <a:spcPct val="120000"/>
              </a:lnSpc>
            </a:pPr>
            <a:r>
              <a:rPr lang="tr-TR" sz="2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Dejenere </a:t>
            </a:r>
            <a:r>
              <a:rPr lang="tr-TR" sz="20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olmayam</a:t>
            </a:r>
            <a:r>
              <a:rPr lang="tr-TR" sz="2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temel olurlu çözüm;</a:t>
            </a:r>
          </a:p>
          <a:p>
            <a:pPr lvl="2">
              <a:lnSpc>
                <a:spcPct val="120000"/>
              </a:lnSpc>
            </a:pPr>
            <a:r>
              <a:rPr lang="tr-TR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 olarak “m” tane pozitif değişkenin bulunduğu temel olurlu çözümdür.</a:t>
            </a:r>
          </a:p>
        </p:txBody>
      </p:sp>
    </p:spTree>
    <p:extLst>
      <p:ext uri="{BB962C8B-B14F-4D97-AF65-F5344CB8AC3E}">
        <p14:creationId xmlns:p14="http://schemas.microsoft.com/office/powerpoint/2010/main" val="3614628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F703F9B-9746-49A5-BCB5-DBD867501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20000"/>
              </a:lnSpc>
              <a:buClr>
                <a:srgbClr val="3891A7"/>
              </a:buClr>
            </a:pPr>
            <a:r>
              <a:rPr lang="tr-TR" sz="2400" b="1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Doğrusal programlamanın temel teoremi;</a:t>
            </a:r>
          </a:p>
          <a:p>
            <a:pPr lvl="2">
              <a:lnSpc>
                <a:spcPct val="120000"/>
              </a:lnSpc>
              <a:buClr>
                <a:srgbClr val="FEB80A"/>
              </a:buClr>
            </a:pPr>
            <a:r>
              <a:rPr lang="tr-TR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Herhangi bir doğrusal programlama sorununda çözüm yalnızca </a:t>
            </a:r>
            <a:r>
              <a:rPr lang="tr-TR" b="1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temel olurlu çözüm dikkate alınarak </a:t>
            </a:r>
            <a:r>
              <a:rPr lang="tr-TR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bulunabilir. </a:t>
            </a:r>
          </a:p>
          <a:p>
            <a:pPr lvl="2">
              <a:lnSpc>
                <a:spcPct val="120000"/>
              </a:lnSpc>
              <a:buClr>
                <a:srgbClr val="FEB80A"/>
              </a:buClr>
            </a:pPr>
            <a:r>
              <a:rPr lang="tr-TR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Değeri </a:t>
            </a:r>
            <a:r>
              <a:rPr lang="tr-TR" b="1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sıfırdan farklı değişken sayısının kısıt sayısına eşit olduğu çözüm</a:t>
            </a:r>
            <a:r>
              <a:rPr lang="tr-TR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dirty="0" err="1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eniyi</a:t>
            </a:r>
            <a:r>
              <a:rPr lang="tr-TR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çözüm olup her zaman vardır.  </a:t>
            </a:r>
            <a:endParaRPr lang="tr-TR" dirty="0">
              <a:solidFill>
                <a:prstClr val="black"/>
              </a:solidFill>
            </a:endParaRPr>
          </a:p>
          <a:p>
            <a:pPr marL="82296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907311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98B229-47A7-444B-958B-5B1F05A46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624" y="1076722"/>
            <a:ext cx="7498080" cy="4704556"/>
          </a:xfrm>
        </p:spPr>
        <p:txBody>
          <a:bodyPr>
            <a:normAutofit fontScale="62500" lnSpcReduction="20000"/>
          </a:bodyPr>
          <a:lstStyle/>
          <a:p>
            <a:pPr marL="685800" algn="just" fontAlgn="base">
              <a:spcBef>
                <a:spcPts val="770"/>
              </a:spcBef>
              <a:spcAft>
                <a:spcPts val="0"/>
              </a:spcAft>
            </a:pP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Örnek-1:</a:t>
            </a:r>
            <a:endParaRPr lang="tr-TR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85800" algn="just" fontAlgn="base">
              <a:spcBef>
                <a:spcPts val="770"/>
              </a:spcBef>
              <a:spcAft>
                <a:spcPts val="0"/>
              </a:spcAft>
            </a:pP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Ağaçtan mobilya yapan küçük bir marangoz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masa ve sandalye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üretmektedir. Masa ve sandalye üretiminde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hammadde olarak ağaç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malzeme (kereste) ve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işçilik (işgücü) olacak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şekilde iki girdi kullanılmaktadır. Firma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bir adet masa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üretebilmek için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2 birim kereste, 1 makine-saat işçilik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kullanmaktadır.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Bir adet sandalye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üretebilmek için ise,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1 birim kereste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2 makina-saat işçilik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gerekmektedir. Firmanın elinde üretim için kullanabileceği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30 birim kereste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hammadde </a:t>
            </a:r>
            <a:r>
              <a:rPr lang="tr-TR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stoğu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ve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24 birim işgücü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stoğu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vardır. Firma bir adet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masa üretiminden 80 TL.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bir adet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sandalye üretiminden ise 60 TL. kazanç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elde etmektedir. Yetkililer ellerindeki girdi stokları, kaynaklarla elde edebilecekleri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maksimum kazancı elde edebilmek için hangi üründen ne kadar?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üretip satmaları gerektiğine </a:t>
            </a:r>
            <a:r>
              <a:rPr lang="tr-TR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kararvermek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istiyor. Buna göre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kazancı maksimize eden üretim miktarlarını veren uygun doğrusal programlama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modelini oluşturunuz. Modelin grafik ve </a:t>
            </a:r>
            <a:r>
              <a:rPr lang="tr-TR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simpleks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çözümünü yapınız.</a:t>
            </a:r>
            <a:endParaRPr lang="tr-TR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8850734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İçerik Yer Tutucusu 8">
            <a:extLst>
              <a:ext uri="{FF2B5EF4-FFF2-40B4-BE49-F238E27FC236}">
                <a16:creationId xmlns:a16="http://schemas.microsoft.com/office/drawing/2014/main" id="{8844AF45-63FC-43F4-A97C-DB28F28D979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59632" y="1988840"/>
          <a:ext cx="7498080" cy="1808359"/>
        </p:xfrm>
        <a:graphic>
          <a:graphicData uri="http://schemas.openxmlformats.org/drawingml/2006/table">
            <a:tbl>
              <a:tblPr firstRow="1" firstCol="1" bandRow="1"/>
              <a:tblGrid>
                <a:gridCol w="1935580">
                  <a:extLst>
                    <a:ext uri="{9D8B030D-6E8A-4147-A177-3AD203B41FA5}">
                      <a16:colId xmlns:a16="http://schemas.microsoft.com/office/drawing/2014/main" val="1665492534"/>
                    </a:ext>
                  </a:extLst>
                </a:gridCol>
                <a:gridCol w="2106116">
                  <a:extLst>
                    <a:ext uri="{9D8B030D-6E8A-4147-A177-3AD203B41FA5}">
                      <a16:colId xmlns:a16="http://schemas.microsoft.com/office/drawing/2014/main" val="844651281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95461484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950716558"/>
                    </a:ext>
                  </a:extLst>
                </a:gridCol>
              </a:tblGrid>
              <a:tr h="759336">
                <a:tc>
                  <a:txBody>
                    <a:bodyPr/>
                    <a:lstStyle/>
                    <a:p>
                      <a:pPr marL="457200" algn="l" fontAlgn="base">
                        <a:spcAft>
                          <a:spcPts val="0"/>
                        </a:spcAft>
                      </a:pPr>
                      <a:r>
                        <a:rPr lang="tr-TR" sz="16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Ürünler</a:t>
                      </a:r>
                      <a:endParaRPr lang="tr-TR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Hammadde (kg)</a:t>
                      </a:r>
                      <a:endParaRPr lang="tr-TR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İşgücü</a:t>
                      </a:r>
                      <a:endParaRPr lang="tr-TR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(makine-saat)</a:t>
                      </a:r>
                      <a:endParaRPr lang="tr-TR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Birim Kar</a:t>
                      </a:r>
                      <a:endParaRPr lang="tr-TR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(TL/Adet)</a:t>
                      </a:r>
                      <a:endParaRPr lang="tr-TR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7087466"/>
                  </a:ext>
                </a:extLst>
              </a:tr>
              <a:tr h="328943">
                <a:tc>
                  <a:txBody>
                    <a:bodyPr/>
                    <a:lstStyle/>
                    <a:p>
                      <a:pPr marL="457200" algn="l" fontAlgn="base">
                        <a:spcAft>
                          <a:spcPts val="0"/>
                        </a:spcAft>
                      </a:pPr>
                      <a:r>
                        <a:rPr lang="tr-TR" sz="16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Masa (x</a:t>
                      </a:r>
                      <a:r>
                        <a:rPr lang="tr-TR" sz="1600" b="1" baseline="-25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tr-TR" sz="16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tr-TR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6304522"/>
                  </a:ext>
                </a:extLst>
              </a:tr>
              <a:tr h="391137">
                <a:tc>
                  <a:txBody>
                    <a:bodyPr/>
                    <a:lstStyle/>
                    <a:p>
                      <a:pPr marL="457200" algn="l" fontAlgn="base">
                        <a:spcAft>
                          <a:spcPts val="0"/>
                        </a:spcAft>
                      </a:pPr>
                      <a:r>
                        <a:rPr lang="tr-TR" sz="16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Sandalye (x</a:t>
                      </a:r>
                      <a:r>
                        <a:rPr lang="tr-TR" sz="1600" b="1" baseline="-25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tr-TR" sz="16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tr-TR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6650703"/>
                  </a:ext>
                </a:extLst>
              </a:tr>
              <a:tr h="328943">
                <a:tc>
                  <a:txBody>
                    <a:bodyPr/>
                    <a:lstStyle/>
                    <a:p>
                      <a:pPr marL="457200" algn="l" fontAlgn="base">
                        <a:spcAft>
                          <a:spcPts val="0"/>
                        </a:spcAft>
                      </a:pPr>
                      <a:r>
                        <a:rPr lang="tr-TR" sz="16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Girdi </a:t>
                      </a:r>
                      <a:r>
                        <a:rPr lang="tr-TR" sz="1600" b="1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Stoğu</a:t>
                      </a:r>
                      <a:endParaRPr lang="tr-TR" sz="1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tr-T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24</a:t>
                      </a:r>
                      <a:endParaRPr lang="tr-TR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 fontAlgn="base"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7840163"/>
                  </a:ext>
                </a:extLst>
              </a:tr>
            </a:tbl>
          </a:graphicData>
        </a:graphic>
      </p:graphicFrame>
      <p:sp>
        <p:nvSpPr>
          <p:cNvPr id="4" name="Metin kutusu 3">
            <a:extLst>
              <a:ext uri="{FF2B5EF4-FFF2-40B4-BE49-F238E27FC236}">
                <a16:creationId xmlns:a16="http://schemas.microsoft.com/office/drawing/2014/main" id="{419EA7F4-0490-4D91-8DA8-4B66E14AA699}"/>
              </a:ext>
            </a:extLst>
          </p:cNvPr>
          <p:cNvSpPr txBox="1"/>
          <p:nvPr/>
        </p:nvSpPr>
        <p:spPr>
          <a:xfrm>
            <a:off x="1691680" y="4293096"/>
            <a:ext cx="4968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Karar değişkenleri;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Masa </a:t>
            </a:r>
          </a:p>
          <a:p>
            <a:pPr fontAlgn="base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Sandalye  </a:t>
            </a:r>
          </a:p>
        </p:txBody>
      </p:sp>
    </p:spTree>
    <p:extLst>
      <p:ext uri="{BB962C8B-B14F-4D97-AF65-F5344CB8AC3E}">
        <p14:creationId xmlns:p14="http://schemas.microsoft.com/office/powerpoint/2010/main" val="3180317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2FA3BA6-8272-439C-B62E-38C1C641A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576" y="1028700"/>
            <a:ext cx="8034096" cy="4800600"/>
          </a:xfrm>
        </p:spPr>
        <p:txBody>
          <a:bodyPr>
            <a:normAutofit/>
          </a:bodyPr>
          <a:lstStyle/>
          <a:p>
            <a:pPr lvl="0" algn="just"/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Doğrusal Programlama, </a:t>
            </a:r>
          </a:p>
          <a:p>
            <a:pPr lvl="1" algn="just"/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kıt kaynakların optimum dağılımını içeren </a:t>
            </a:r>
            <a:r>
              <a:rPr lang="tr-TR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deterministik</a:t>
            </a:r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bir matematiksel tekniktir. </a:t>
            </a:r>
          </a:p>
          <a:p>
            <a:pPr lvl="1" algn="just"/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iyi tanımlanmış </a:t>
            </a:r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doğrusal eşitliklerin veya eşitsizliklerin kısıtlayıcı koşulları altında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doğrusal bir amaç fonksiyonunu </a:t>
            </a:r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 iyi (optimum/ maksimizasyon-</a:t>
            </a:r>
            <a:r>
              <a:rPr lang="tr-TR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minimizasyon</a:t>
            </a:r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kılan değişken değerlerinin belirlenmesinde kullanılan </a:t>
            </a:r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matematiksel programlama tekniğidir.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33163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56931EE-49BC-4523-A2A7-F5266B708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616" y="764704"/>
            <a:ext cx="7498080" cy="4800600"/>
          </a:xfrm>
        </p:spPr>
        <p:txBody>
          <a:bodyPr>
            <a:normAutofit/>
          </a:bodyPr>
          <a:lstStyle/>
          <a:p>
            <a:pPr marL="685800" algn="just" fontAlgn="base">
              <a:spcBef>
                <a:spcPts val="770"/>
              </a:spcBef>
              <a:spcAft>
                <a:spcPts val="0"/>
              </a:spcAft>
            </a:pP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Amaç fonksiyonu;</a:t>
            </a:r>
            <a:endParaRPr lang="tr-TR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60120" lvl="1" algn="just" fontAlgn="base">
              <a:spcBef>
                <a:spcPts val="770"/>
              </a:spcBef>
            </a:pPr>
            <a:r>
              <a:rPr lang="tr-TR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Z</a:t>
            </a:r>
            <a:r>
              <a:rPr lang="tr-TR" baseline="-250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max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=80x</a:t>
            </a:r>
            <a:r>
              <a:rPr lang="tr-TR" baseline="-25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+ 60x</a:t>
            </a:r>
            <a:r>
              <a:rPr lang="tr-TR" baseline="-25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endParaRPr lang="tr-TR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85800" algn="just" fontAlgn="base">
              <a:spcBef>
                <a:spcPts val="770"/>
              </a:spcBef>
              <a:spcAft>
                <a:spcPts val="0"/>
              </a:spcAft>
            </a:pP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Kısıtlar;</a:t>
            </a:r>
            <a:endParaRPr lang="tr-TR" sz="24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60120" lvl="1" algn="just" fontAlgn="base">
              <a:spcBef>
                <a:spcPts val="770"/>
              </a:spcBef>
            </a:pP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Hammadde </a:t>
            </a:r>
            <a:r>
              <a:rPr lang="tr-TR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kısıtı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tr-TR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207008" lvl="2" algn="just" fontAlgn="base">
              <a:spcBef>
                <a:spcPts val="770"/>
              </a:spcBef>
            </a:pP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 2x</a:t>
            </a:r>
            <a:r>
              <a:rPr lang="tr-TR" baseline="-25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+ 1x</a:t>
            </a:r>
            <a:r>
              <a:rPr lang="tr-TR" baseline="-25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≤ 30</a:t>
            </a:r>
            <a:endParaRPr lang="tr-TR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60120" lvl="1" algn="just" fontAlgn="base">
              <a:spcBef>
                <a:spcPts val="770"/>
              </a:spcBef>
            </a:pP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İşgücü </a:t>
            </a:r>
            <a:r>
              <a:rPr lang="tr-TR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kısıtı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tr-TR" sz="2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207008" lvl="2" algn="just" fontAlgn="base">
              <a:spcBef>
                <a:spcPts val="770"/>
              </a:spcBef>
            </a:pP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1x</a:t>
            </a:r>
            <a:r>
              <a:rPr lang="tr-TR" baseline="-25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+ 2x</a:t>
            </a:r>
            <a:r>
              <a:rPr lang="tr-TR" baseline="-25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2 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≤ 24</a:t>
            </a:r>
            <a:endParaRPr lang="tr-TR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85800" algn="just" fontAlgn="base">
              <a:spcBef>
                <a:spcPts val="770"/>
              </a:spcBef>
              <a:spcAft>
                <a:spcPts val="0"/>
              </a:spcAft>
            </a:pP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r>
              <a:rPr lang="tr-TR" b="1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Pozitiflik Koşulu</a:t>
            </a:r>
            <a:endParaRPr lang="tr-TR" sz="2400" b="1" i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207008" lvl="2" algn="just" fontAlgn="base">
              <a:spcBef>
                <a:spcPts val="770"/>
              </a:spcBef>
            </a:pP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tr-TR" baseline="-25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≥ 0, x</a:t>
            </a:r>
            <a:r>
              <a:rPr lang="tr-TR" baseline="-25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≥ 0</a:t>
            </a:r>
            <a:endParaRPr lang="tr-TR" sz="1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475885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C74D1AF-1E23-4422-AAB3-43BE52AC7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632" y="692696"/>
            <a:ext cx="7498080" cy="4800600"/>
          </a:xfrm>
        </p:spPr>
        <p:txBody>
          <a:bodyPr>
            <a:normAutofit fontScale="92500" lnSpcReduction="10000"/>
          </a:bodyPr>
          <a:lstStyle/>
          <a:p>
            <a:pPr marL="742950" lvl="1" indent="-285750" algn="just" fontAlgn="base">
              <a:spcAft>
                <a:spcPts val="0"/>
              </a:spcAft>
              <a:buFont typeface="Wingdings 2" panose="05020102010507070707" pitchFamily="18" charset="2"/>
              <a:buChar char=""/>
              <a:tabLst>
                <a:tab pos="457200" algn="l"/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Çözüme geçmeden önce modeldeki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eşitsizlikler eşitlik haline getirilerek standart </a:t>
            </a:r>
            <a:r>
              <a:rPr lang="tr-TR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kanonik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form 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elde edilmelidir.</a:t>
            </a:r>
          </a:p>
          <a:p>
            <a:pPr marL="742950" lvl="1" indent="-285750" algn="just" fontAlgn="base">
              <a:spcAft>
                <a:spcPts val="0"/>
              </a:spcAft>
              <a:buFont typeface="Wingdings 2" panose="05020102010507070707" pitchFamily="18" charset="2"/>
              <a:buChar char=""/>
              <a:tabLst>
                <a:tab pos="457200" algn="l"/>
                <a:tab pos="9144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Amaç fonksiyonu;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 algn="just" fontAlgn="base">
              <a:buFont typeface="Verdana" panose="020B0604030504040204" pitchFamily="34" charset="0"/>
              <a:buChar char="◦"/>
              <a:tabLst>
                <a:tab pos="914400" algn="l"/>
                <a:tab pos="1371600" algn="l"/>
              </a:tabLst>
            </a:pPr>
            <a:r>
              <a:rPr lang="tr-TR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Z</a:t>
            </a:r>
            <a:r>
              <a:rPr lang="tr-TR" baseline="-250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max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=80x + 60y +0s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 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+ 0s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 algn="just" fontAlgn="base">
              <a:spcAft>
                <a:spcPts val="0"/>
              </a:spcAft>
              <a:buFont typeface="Wingdings 2" panose="05020102010507070707" pitchFamily="18" charset="2"/>
              <a:buChar char=""/>
              <a:tabLst>
                <a:tab pos="457200" algn="l"/>
                <a:tab pos="9144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Kısıtlar;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 algn="just" fontAlgn="base">
              <a:buFont typeface="Verdana" panose="020B0604030504040204" pitchFamily="34" charset="0"/>
              <a:buChar char="◦"/>
              <a:tabLst>
                <a:tab pos="914400" algn="l"/>
                <a:tab pos="13716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Hammadde </a:t>
            </a:r>
            <a:r>
              <a:rPr lang="tr-TR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kısıtı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 algn="just" fontAlgn="base">
              <a:buFont typeface="Verdana" panose="020B0604030504040204" pitchFamily="34" charset="0"/>
              <a:buChar char="◦"/>
              <a:tabLst>
                <a:tab pos="13716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 2x + 1y ≤ 30 ise 2x + y +s1 = 30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 algn="just" fontAlgn="base">
              <a:buFont typeface="Verdana" panose="020B0604030504040204" pitchFamily="34" charset="0"/>
              <a:buChar char="◦"/>
              <a:tabLst>
                <a:tab pos="914400" algn="l"/>
                <a:tab pos="13716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İşgücü </a:t>
            </a:r>
            <a:r>
              <a:rPr lang="tr-TR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kısıtı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 algn="just" fontAlgn="base">
              <a:buFont typeface="Verdana" panose="020B0604030504040204" pitchFamily="34" charset="0"/>
              <a:buChar char="◦"/>
              <a:tabLst>
                <a:tab pos="13716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1x + 2y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≤ 24 ise x + 2y + s2 = 24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 algn="just" fontAlgn="base">
              <a:spcAft>
                <a:spcPts val="0"/>
              </a:spcAft>
              <a:buFont typeface="Wingdings 2" panose="05020102010507070707" pitchFamily="18" charset="2"/>
              <a:buChar char=""/>
              <a:tabLst>
                <a:tab pos="457200" algn="l"/>
                <a:tab pos="914400" algn="l"/>
              </a:tabLst>
            </a:pPr>
            <a:r>
              <a:rPr lang="tr-TR" b="1" i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Pozitiflik Koşulu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 algn="just" fontAlgn="base">
              <a:buFont typeface="Verdana" panose="020B0604030504040204" pitchFamily="34" charset="0"/>
              <a:buChar char="◦"/>
              <a:tabLst>
                <a:tab pos="13716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x ≥ 0, y ≥ 0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18120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0B1C2F3-3A4C-4CF2-8649-AFE501C45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987" y="1196752"/>
            <a:ext cx="7498080" cy="1143000"/>
          </a:xfrm>
        </p:spPr>
        <p:txBody>
          <a:bodyPr/>
          <a:lstStyle/>
          <a:p>
            <a:pPr lvl="0" eaLnBrk="0" fontAlgn="base" hangingPunct="0">
              <a:spcAft>
                <a:spcPct val="0"/>
              </a:spcAft>
            </a:pPr>
            <a:r>
              <a:rPr lang="tr-TR" altLang="tr-TR" sz="2000" b="1" dirty="0">
                <a:solidFill>
                  <a:prstClr val="black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BAŞLANGI</a:t>
            </a:r>
            <a:r>
              <a:rPr lang="tr-TR" altLang="tr-TR" sz="2000" b="1" dirty="0">
                <a:solidFill>
                  <a:prstClr val="black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</a:t>
            </a:r>
            <a:r>
              <a:rPr lang="tr-TR" altLang="tr-TR" sz="2000" b="1" dirty="0">
                <a:solidFill>
                  <a:prstClr val="black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SİMPLEKS TABLO</a:t>
            </a:r>
            <a:br>
              <a:rPr lang="tr-TR" altLang="tr-TR" sz="1800" dirty="0">
                <a:solidFill>
                  <a:prstClr val="black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</a:br>
            <a:endParaRPr lang="tr-TR" dirty="0"/>
          </a:p>
        </p:txBody>
      </p:sp>
      <p:graphicFrame>
        <p:nvGraphicFramePr>
          <p:cNvPr id="5" name="İçerik Yer Tutucusu 4">
            <a:extLst>
              <a:ext uri="{FF2B5EF4-FFF2-40B4-BE49-F238E27FC236}">
                <a16:creationId xmlns:a16="http://schemas.microsoft.com/office/drawing/2014/main" id="{36947614-B9D2-4AA1-BC11-7296CB2E9A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0664745"/>
              </p:ext>
            </p:extLst>
          </p:nvPr>
        </p:nvGraphicFramePr>
        <p:xfrm>
          <a:off x="683568" y="1988838"/>
          <a:ext cx="8136902" cy="3108200"/>
        </p:xfrm>
        <a:graphic>
          <a:graphicData uri="http://schemas.openxmlformats.org/drawingml/2006/table">
            <a:tbl>
              <a:tblPr firstRow="1" firstCol="1" bandRow="1"/>
              <a:tblGrid>
                <a:gridCol w="1130662">
                  <a:extLst>
                    <a:ext uri="{9D8B030D-6E8A-4147-A177-3AD203B41FA5}">
                      <a16:colId xmlns:a16="http://schemas.microsoft.com/office/drawing/2014/main" val="4126774174"/>
                    </a:ext>
                  </a:extLst>
                </a:gridCol>
                <a:gridCol w="1130662">
                  <a:extLst>
                    <a:ext uri="{9D8B030D-6E8A-4147-A177-3AD203B41FA5}">
                      <a16:colId xmlns:a16="http://schemas.microsoft.com/office/drawing/2014/main" val="407961563"/>
                    </a:ext>
                  </a:extLst>
                </a:gridCol>
                <a:gridCol w="977798">
                  <a:extLst>
                    <a:ext uri="{9D8B030D-6E8A-4147-A177-3AD203B41FA5}">
                      <a16:colId xmlns:a16="http://schemas.microsoft.com/office/drawing/2014/main" val="3600495104"/>
                    </a:ext>
                  </a:extLst>
                </a:gridCol>
                <a:gridCol w="977798">
                  <a:extLst>
                    <a:ext uri="{9D8B030D-6E8A-4147-A177-3AD203B41FA5}">
                      <a16:colId xmlns:a16="http://schemas.microsoft.com/office/drawing/2014/main" val="1947979980"/>
                    </a:ext>
                  </a:extLst>
                </a:gridCol>
                <a:gridCol w="968136">
                  <a:extLst>
                    <a:ext uri="{9D8B030D-6E8A-4147-A177-3AD203B41FA5}">
                      <a16:colId xmlns:a16="http://schemas.microsoft.com/office/drawing/2014/main" val="26382197"/>
                    </a:ext>
                  </a:extLst>
                </a:gridCol>
                <a:gridCol w="968136">
                  <a:extLst>
                    <a:ext uri="{9D8B030D-6E8A-4147-A177-3AD203B41FA5}">
                      <a16:colId xmlns:a16="http://schemas.microsoft.com/office/drawing/2014/main" val="1296303023"/>
                    </a:ext>
                  </a:extLst>
                </a:gridCol>
                <a:gridCol w="1047202">
                  <a:extLst>
                    <a:ext uri="{9D8B030D-6E8A-4147-A177-3AD203B41FA5}">
                      <a16:colId xmlns:a16="http://schemas.microsoft.com/office/drawing/2014/main" val="1997567893"/>
                    </a:ext>
                  </a:extLst>
                </a:gridCol>
                <a:gridCol w="936508">
                  <a:extLst>
                    <a:ext uri="{9D8B030D-6E8A-4147-A177-3AD203B41FA5}">
                      <a16:colId xmlns:a16="http://schemas.microsoft.com/office/drawing/2014/main" val="3616592922"/>
                    </a:ext>
                  </a:extLst>
                </a:gridCol>
              </a:tblGrid>
              <a:tr h="296268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20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4946105"/>
                  </a:ext>
                </a:extLst>
              </a:tr>
              <a:tr h="919632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Temel 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Değişkenler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20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20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848099"/>
                  </a:ext>
                </a:extLst>
              </a:tr>
              <a:tr h="6079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20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 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b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30/2=15</a:t>
                      </a:r>
                      <a:endParaRPr lang="tr-TR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5989794"/>
                  </a:ext>
                </a:extLst>
              </a:tr>
              <a:tr h="6079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20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24/1=24</a:t>
                      </a:r>
                      <a:endParaRPr lang="tr-TR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0453784"/>
                  </a:ext>
                </a:extLst>
              </a:tr>
              <a:tr h="2962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20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3216660"/>
                  </a:ext>
                </a:extLst>
              </a:tr>
              <a:tr h="2962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20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20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20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7138760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F8DC461A-E432-433E-84C0-9CFD7F85C8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426208" y="-32429"/>
            <a:ext cx="1265077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998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A60C72F-7C3F-4C9E-BC7F-C7B6E6643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616" y="1196752"/>
            <a:ext cx="7498080" cy="3816424"/>
          </a:xfrm>
        </p:spPr>
        <p:txBody>
          <a:bodyPr/>
          <a:lstStyle/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tr-TR" sz="3600" b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İterasyon</a:t>
            </a:r>
            <a:endParaRPr lang="tr-TR" sz="36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Çözüme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giren değişken x malı, çıkan değişken s</a:t>
            </a:r>
            <a:r>
              <a:rPr lang="tr-TR" b="1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</a:t>
            </a:r>
            <a:endParaRPr lang="tr-TR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Pivot “2” sayısıdır.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Çözümden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çıkan değişkenin bulunduğu satır olduğu gibi pivota bölünür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46917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D39A61A4-F285-4DF0-A482-8EB741F91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6644001"/>
              </p:ext>
            </p:extLst>
          </p:nvPr>
        </p:nvGraphicFramePr>
        <p:xfrm>
          <a:off x="1259632" y="2132857"/>
          <a:ext cx="7344815" cy="2664294"/>
        </p:xfrm>
        <a:graphic>
          <a:graphicData uri="http://schemas.openxmlformats.org/drawingml/2006/table">
            <a:tbl>
              <a:tblPr firstRow="1" firstCol="1" bandRow="1"/>
              <a:tblGrid>
                <a:gridCol w="1020598">
                  <a:extLst>
                    <a:ext uri="{9D8B030D-6E8A-4147-A177-3AD203B41FA5}">
                      <a16:colId xmlns:a16="http://schemas.microsoft.com/office/drawing/2014/main" val="4235621752"/>
                    </a:ext>
                  </a:extLst>
                </a:gridCol>
                <a:gridCol w="1020598">
                  <a:extLst>
                    <a:ext uri="{9D8B030D-6E8A-4147-A177-3AD203B41FA5}">
                      <a16:colId xmlns:a16="http://schemas.microsoft.com/office/drawing/2014/main" val="2441135786"/>
                    </a:ext>
                  </a:extLst>
                </a:gridCol>
                <a:gridCol w="882615">
                  <a:extLst>
                    <a:ext uri="{9D8B030D-6E8A-4147-A177-3AD203B41FA5}">
                      <a16:colId xmlns:a16="http://schemas.microsoft.com/office/drawing/2014/main" val="1059556649"/>
                    </a:ext>
                  </a:extLst>
                </a:gridCol>
                <a:gridCol w="882615">
                  <a:extLst>
                    <a:ext uri="{9D8B030D-6E8A-4147-A177-3AD203B41FA5}">
                      <a16:colId xmlns:a16="http://schemas.microsoft.com/office/drawing/2014/main" val="500114189"/>
                    </a:ext>
                  </a:extLst>
                </a:gridCol>
                <a:gridCol w="873891">
                  <a:extLst>
                    <a:ext uri="{9D8B030D-6E8A-4147-A177-3AD203B41FA5}">
                      <a16:colId xmlns:a16="http://schemas.microsoft.com/office/drawing/2014/main" val="217350040"/>
                    </a:ext>
                  </a:extLst>
                </a:gridCol>
                <a:gridCol w="873891">
                  <a:extLst>
                    <a:ext uri="{9D8B030D-6E8A-4147-A177-3AD203B41FA5}">
                      <a16:colId xmlns:a16="http://schemas.microsoft.com/office/drawing/2014/main" val="1358591821"/>
                    </a:ext>
                  </a:extLst>
                </a:gridCol>
                <a:gridCol w="945263">
                  <a:extLst>
                    <a:ext uri="{9D8B030D-6E8A-4147-A177-3AD203B41FA5}">
                      <a16:colId xmlns:a16="http://schemas.microsoft.com/office/drawing/2014/main" val="3711667128"/>
                    </a:ext>
                  </a:extLst>
                </a:gridCol>
                <a:gridCol w="845344">
                  <a:extLst>
                    <a:ext uri="{9D8B030D-6E8A-4147-A177-3AD203B41FA5}">
                      <a16:colId xmlns:a16="http://schemas.microsoft.com/office/drawing/2014/main" val="1182028069"/>
                    </a:ext>
                  </a:extLst>
                </a:gridCol>
              </a:tblGrid>
              <a:tr h="328765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3798106"/>
                  </a:ext>
                </a:extLst>
              </a:tr>
              <a:tr h="1020469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Temel 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Değişkenler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833915"/>
                  </a:ext>
                </a:extLst>
              </a:tr>
              <a:tr h="32876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4064350"/>
                  </a:ext>
                </a:extLst>
              </a:tr>
              <a:tr h="32876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9747266"/>
                  </a:ext>
                </a:extLst>
              </a:tr>
              <a:tr h="32876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5971805"/>
                  </a:ext>
                </a:extLst>
              </a:tr>
              <a:tr h="32876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6810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46590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İçerik Yer Tutucusu 4">
            <a:extLst>
              <a:ext uri="{FF2B5EF4-FFF2-40B4-BE49-F238E27FC236}">
                <a16:creationId xmlns:a16="http://schemas.microsoft.com/office/drawing/2014/main" id="{76A435C8-37D6-4579-BD61-7F85C199FC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6502669"/>
              </p:ext>
            </p:extLst>
          </p:nvPr>
        </p:nvGraphicFramePr>
        <p:xfrm>
          <a:off x="899592" y="1988840"/>
          <a:ext cx="7848873" cy="3312366"/>
        </p:xfrm>
        <a:graphic>
          <a:graphicData uri="http://schemas.openxmlformats.org/drawingml/2006/table">
            <a:tbl>
              <a:tblPr firstRow="1" firstCol="1" bandRow="1"/>
              <a:tblGrid>
                <a:gridCol w="1090640">
                  <a:extLst>
                    <a:ext uri="{9D8B030D-6E8A-4147-A177-3AD203B41FA5}">
                      <a16:colId xmlns:a16="http://schemas.microsoft.com/office/drawing/2014/main" val="2743757299"/>
                    </a:ext>
                  </a:extLst>
                </a:gridCol>
                <a:gridCol w="1213616">
                  <a:extLst>
                    <a:ext uri="{9D8B030D-6E8A-4147-A177-3AD203B41FA5}">
                      <a16:colId xmlns:a16="http://schemas.microsoft.com/office/drawing/2014/main" val="1489758743"/>
                    </a:ext>
                  </a:extLst>
                </a:gridCol>
                <a:gridCol w="820210">
                  <a:extLst>
                    <a:ext uri="{9D8B030D-6E8A-4147-A177-3AD203B41FA5}">
                      <a16:colId xmlns:a16="http://schemas.microsoft.com/office/drawing/2014/main" val="1370209719"/>
                    </a:ext>
                  </a:extLst>
                </a:gridCol>
                <a:gridCol w="847077">
                  <a:extLst>
                    <a:ext uri="{9D8B030D-6E8A-4147-A177-3AD203B41FA5}">
                      <a16:colId xmlns:a16="http://schemas.microsoft.com/office/drawing/2014/main" val="933824879"/>
                    </a:ext>
                  </a:extLst>
                </a:gridCol>
                <a:gridCol w="1029975">
                  <a:extLst>
                    <a:ext uri="{9D8B030D-6E8A-4147-A177-3AD203B41FA5}">
                      <a16:colId xmlns:a16="http://schemas.microsoft.com/office/drawing/2014/main" val="1267573551"/>
                    </a:ext>
                  </a:extLst>
                </a:gridCol>
                <a:gridCol w="933865">
                  <a:extLst>
                    <a:ext uri="{9D8B030D-6E8A-4147-A177-3AD203B41FA5}">
                      <a16:colId xmlns:a16="http://schemas.microsoft.com/office/drawing/2014/main" val="2526860191"/>
                    </a:ext>
                  </a:extLst>
                </a:gridCol>
                <a:gridCol w="761361">
                  <a:extLst>
                    <a:ext uri="{9D8B030D-6E8A-4147-A177-3AD203B41FA5}">
                      <a16:colId xmlns:a16="http://schemas.microsoft.com/office/drawing/2014/main" val="3548376199"/>
                    </a:ext>
                  </a:extLst>
                </a:gridCol>
                <a:gridCol w="1152129">
                  <a:extLst>
                    <a:ext uri="{9D8B030D-6E8A-4147-A177-3AD203B41FA5}">
                      <a16:colId xmlns:a16="http://schemas.microsoft.com/office/drawing/2014/main" val="1082001134"/>
                    </a:ext>
                  </a:extLst>
                </a:gridCol>
              </a:tblGrid>
              <a:tr h="324490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7952842"/>
                  </a:ext>
                </a:extLst>
              </a:tr>
              <a:tr h="1007202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Temel 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Değişkenler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8242138"/>
                  </a:ext>
                </a:extLst>
              </a:tr>
              <a:tr h="6658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1/2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1/2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15/(1/2)=30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0624003"/>
                  </a:ext>
                </a:extLst>
              </a:tr>
              <a:tr h="6658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3/2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-1/2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9/(3/2)=6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0330858"/>
                  </a:ext>
                </a:extLst>
              </a:tr>
              <a:tr h="3244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2746392"/>
                  </a:ext>
                </a:extLst>
              </a:tr>
              <a:tr h="3244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1981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6835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A475E5A-15E6-43F6-8181-E798286568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48" y="908720"/>
            <a:ext cx="7498080" cy="4800600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Pivot bir köşe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doldurulacak hücre diğer köşe 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olmak üzere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dörtgen oluşturulur.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Pivot dışındaki çapraz köşegende yer alan sayılar birbiriyle çarpılır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Çarpım sonucu pivota bölünür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Diğer köşegen sayıdan çıkartılır.</a:t>
            </a:r>
          </a:p>
          <a:p>
            <a:pPr marL="82296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702913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1B368F6-7755-46B0-AB86-E4EC3F01D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48" y="764704"/>
            <a:ext cx="7498080" cy="480060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– ((1)*(1)/2 )) = 3/2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0 - ((1)*(1)/2)) = -1/2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– ((1)*(0)/2) = 1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Nicelik değeri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24 – ((1)*(30)/2))=9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Burada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15 birim x malı üretilir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1200 TL kazanç elde 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edilir.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 birim kullanılmayan 2 numaralı girdi işgücü 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vardır.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Cj-Zj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≤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0 şartı sağlanmamıştır.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Tüm satır negatif değerli değildir. 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Çözüm optimum değildir.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998694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6D1F823-C7BF-44C1-96E1-DA5C1F420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6488" y="908720"/>
            <a:ext cx="7498080" cy="4800600"/>
          </a:xfrm>
        </p:spPr>
        <p:txBody>
          <a:bodyPr>
            <a:normAutofit fontScale="85000" lnSpcReduction="20000"/>
          </a:bodyPr>
          <a:lstStyle/>
          <a:p>
            <a:pPr marL="0" lvl="0" indent="0">
              <a:spcAft>
                <a:spcPts val="0"/>
              </a:spcAft>
              <a:buNone/>
            </a:pPr>
            <a:r>
              <a:rPr lang="tr-TR" sz="36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2. </a:t>
            </a:r>
            <a:r>
              <a:rPr lang="tr-TR" sz="3600" b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İterasyon</a:t>
            </a:r>
            <a:endParaRPr lang="tr-TR" sz="36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 durumda </a:t>
            </a:r>
            <a:r>
              <a:rPr lang="tr-TR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enyüksek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pozitif değerli eleman “20” değeriyle «y» malıdır.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Çözüme giren değişken «y» malıdır.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Çıkan değişkene karar verebilmek için yine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Nicelik değerleri kolon katsayılarına bölünür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 küçük değer seçilir.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Çözüme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giren değişken «y» malı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çıkan değişken s</a:t>
            </a:r>
            <a:r>
              <a:rPr lang="tr-TR" b="1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dir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Pivot “3/2” </a:t>
            </a:r>
            <a:r>
              <a:rPr lang="tr-TR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dir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887805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B75961AE-BB75-4D52-A03B-B691EE6C7B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03496"/>
              </p:ext>
            </p:extLst>
          </p:nvPr>
        </p:nvGraphicFramePr>
        <p:xfrm>
          <a:off x="827584" y="1484784"/>
          <a:ext cx="7992888" cy="3888430"/>
        </p:xfrm>
        <a:graphic>
          <a:graphicData uri="http://schemas.openxmlformats.org/drawingml/2006/table">
            <a:tbl>
              <a:tblPr firstRow="1" firstCol="1" bandRow="1"/>
              <a:tblGrid>
                <a:gridCol w="1110651">
                  <a:extLst>
                    <a:ext uri="{9D8B030D-6E8A-4147-A177-3AD203B41FA5}">
                      <a16:colId xmlns:a16="http://schemas.microsoft.com/office/drawing/2014/main" val="1510913924"/>
                    </a:ext>
                  </a:extLst>
                </a:gridCol>
                <a:gridCol w="1110651">
                  <a:extLst>
                    <a:ext uri="{9D8B030D-6E8A-4147-A177-3AD203B41FA5}">
                      <a16:colId xmlns:a16="http://schemas.microsoft.com/office/drawing/2014/main" val="1010202826"/>
                    </a:ext>
                  </a:extLst>
                </a:gridCol>
                <a:gridCol w="960492">
                  <a:extLst>
                    <a:ext uri="{9D8B030D-6E8A-4147-A177-3AD203B41FA5}">
                      <a16:colId xmlns:a16="http://schemas.microsoft.com/office/drawing/2014/main" val="1836226356"/>
                    </a:ext>
                  </a:extLst>
                </a:gridCol>
                <a:gridCol w="960492">
                  <a:extLst>
                    <a:ext uri="{9D8B030D-6E8A-4147-A177-3AD203B41FA5}">
                      <a16:colId xmlns:a16="http://schemas.microsoft.com/office/drawing/2014/main" val="1383308042"/>
                    </a:ext>
                  </a:extLst>
                </a:gridCol>
                <a:gridCol w="951000">
                  <a:extLst>
                    <a:ext uri="{9D8B030D-6E8A-4147-A177-3AD203B41FA5}">
                      <a16:colId xmlns:a16="http://schemas.microsoft.com/office/drawing/2014/main" val="1251314342"/>
                    </a:ext>
                  </a:extLst>
                </a:gridCol>
                <a:gridCol w="951000">
                  <a:extLst>
                    <a:ext uri="{9D8B030D-6E8A-4147-A177-3AD203B41FA5}">
                      <a16:colId xmlns:a16="http://schemas.microsoft.com/office/drawing/2014/main" val="2817444053"/>
                    </a:ext>
                  </a:extLst>
                </a:gridCol>
                <a:gridCol w="1028669">
                  <a:extLst>
                    <a:ext uri="{9D8B030D-6E8A-4147-A177-3AD203B41FA5}">
                      <a16:colId xmlns:a16="http://schemas.microsoft.com/office/drawing/2014/main" val="1980129085"/>
                    </a:ext>
                  </a:extLst>
                </a:gridCol>
                <a:gridCol w="919933">
                  <a:extLst>
                    <a:ext uri="{9D8B030D-6E8A-4147-A177-3AD203B41FA5}">
                      <a16:colId xmlns:a16="http://schemas.microsoft.com/office/drawing/2014/main" val="1147498258"/>
                    </a:ext>
                  </a:extLst>
                </a:gridCol>
              </a:tblGrid>
              <a:tr h="479829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5861417"/>
                  </a:ext>
                </a:extLst>
              </a:tr>
              <a:tr h="1489285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Temel 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Değişkenler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0328757"/>
                  </a:ext>
                </a:extLst>
              </a:tr>
              <a:tr h="4798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2/3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-1/3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721677"/>
                  </a:ext>
                </a:extLst>
              </a:tr>
              <a:tr h="4798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-1/3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2/3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9373749"/>
                  </a:ext>
                </a:extLst>
              </a:tr>
              <a:tr h="4798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100/3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40/3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1320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8288515"/>
                  </a:ext>
                </a:extLst>
              </a:tr>
              <a:tr h="4798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-100/3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-40/3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7315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4220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EA72B56-76A2-4881-8E64-D5A8BE9F0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632" y="1484784"/>
            <a:ext cx="7498080" cy="2952328"/>
          </a:xfrm>
        </p:spPr>
        <p:txBody>
          <a:bodyPr>
            <a:normAutofit/>
          </a:bodyPr>
          <a:lstStyle/>
          <a:p>
            <a:pPr eaLnBrk="0" fontAlgn="base" hangingPunct="0"/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DOĞRUSAL PROGRAMLAMA MODELİNİN VARSAYIMLARI</a:t>
            </a:r>
          </a:p>
          <a:p>
            <a:pPr lvl="1" eaLnBrk="0" fontAlgn="base" hangingPunct="0"/>
            <a:r>
              <a:rPr lang="tr-TR" sz="20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Doğrusallık</a:t>
            </a:r>
            <a:r>
              <a:rPr lang="tr-TR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(veya Oransallık) Varsayımı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 eaLnBrk="0" fontAlgn="base" hangingPunct="0"/>
            <a:r>
              <a:rPr lang="tr-TR" sz="20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Toplanabilirlik</a:t>
            </a:r>
            <a:r>
              <a:rPr lang="tr-TR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Varsayımı</a:t>
            </a:r>
            <a:endParaRPr lang="tr-T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0" fontAlgn="base" hangingPunct="0"/>
            <a:r>
              <a:rPr lang="tr-TR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Kesinlik Varsayımı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eaLnBrk="0" fontAlgn="base" hangingPunct="0"/>
            <a:r>
              <a:rPr lang="tr-TR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Negatif Olmama (Pozitiflik) Varsayımı</a:t>
            </a:r>
            <a:endParaRPr lang="tr-T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0" fontAlgn="base" hangingPunct="0"/>
            <a:r>
              <a:rPr lang="tr-TR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Bölünebilirlik Varsayımı</a:t>
            </a:r>
            <a:endParaRPr lang="tr-T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2296" indent="0" eaLnBrk="0" fontAlgn="base" hangingPunct="0">
              <a:buNone/>
            </a:pP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659798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645AB87-FCC6-4709-9DDC-5F4AF2D6F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632" y="1028700"/>
            <a:ext cx="7498080" cy="4800600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– ((0)*(1/2)/(3/2))= 1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(1/2) – ((1/2)*(-1/2))/(3/2))= (2/3)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– ((1)*(1/2)/(3/2))= -(1/3)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Nicelik değeri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15 – ((9*(1/2)/(3/2)= 12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Cj-Zj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≤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0 şartı sağlanmıştır.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Tüm satır negatif değerlidir. 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Çözüm optimumdur.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12 birim x malı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 birim y malı 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üretilirse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1320 TL. en yüksek gelir elde edilir.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 çözüm grafik çözümle de aynıdır.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44327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26511D32-ED16-4604-A739-E8FB77D81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5656" y="260648"/>
            <a:ext cx="7056784" cy="619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289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D8D6516-6830-41E9-9765-4B84A924EF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9632" y="908720"/>
            <a:ext cx="7498080" cy="4800600"/>
          </a:xfrm>
        </p:spPr>
        <p:txBody>
          <a:bodyPr>
            <a:normAutofit/>
          </a:bodyPr>
          <a:lstStyle/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Grafik çözümde </a:t>
            </a:r>
            <a:r>
              <a:rPr lang="tr-TR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optimum çözüm noktasının bulunması pratik olarak bu </a:t>
            </a:r>
            <a:r>
              <a:rPr lang="tr-TR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köşe noktalarının koordinatlarının amaç fonksiyonunda denenerek Z’yi maksimum yapan noktanın seçilmesiyle</a:t>
            </a:r>
            <a:r>
              <a:rPr lang="tr-TR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gerçekleşir.</a:t>
            </a:r>
            <a:endParaRPr lang="tr-TR" sz="2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Buradaki örneğimizde uygun çözüm alanında; orijin haricinde </a:t>
            </a:r>
            <a:r>
              <a:rPr lang="tr-TR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A, B, C olmak </a:t>
            </a:r>
            <a:r>
              <a:rPr lang="tr-TR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üzere üç nokta vardır. </a:t>
            </a:r>
            <a:endParaRPr lang="tr-TR" sz="2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 noktaların koordinatları;</a:t>
            </a:r>
            <a:endParaRPr lang="tr-TR" sz="2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noktası </a:t>
            </a:r>
            <a:r>
              <a:rPr lang="tr-TR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niçin </a:t>
            </a:r>
            <a:r>
              <a:rPr lang="tr-TR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6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=0 ve X</a:t>
            </a:r>
            <a:r>
              <a:rPr lang="tr-TR" sz="26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=12 </a:t>
            </a:r>
            <a:r>
              <a:rPr lang="tr-TR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olacak şekilde A</a:t>
            </a:r>
            <a:r>
              <a:rPr lang="tr-TR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(0, 12)</a:t>
            </a:r>
            <a:endParaRPr lang="tr-TR" sz="2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213944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DAE68F1-537E-444A-9F11-AA7742725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624" y="836712"/>
            <a:ext cx="7498080" cy="4680520"/>
          </a:xfrm>
        </p:spPr>
        <p:txBody>
          <a:bodyPr>
            <a:normAutofit fontScale="85000" lnSpcReduction="10000"/>
          </a:bodyPr>
          <a:lstStyle/>
          <a:p>
            <a:pPr marL="742950" lvl="1" indent="-285750">
              <a:buClr>
                <a:srgbClr val="3891A7"/>
              </a:buClr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noktası </a:t>
            </a: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hammadde ve işgücü kısıtlarının kesişim noktasıdır. </a:t>
            </a:r>
          </a:p>
          <a:p>
            <a:pPr marL="742950" lvl="1" indent="-285750">
              <a:buClr>
                <a:srgbClr val="3891A7"/>
              </a:buClr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 </a:t>
            </a:r>
            <a:r>
              <a:rPr lang="tr-TR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iki </a:t>
            </a:r>
            <a:r>
              <a:rPr lang="tr-TR" sz="24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kısıtın</a:t>
            </a:r>
            <a:r>
              <a:rPr lang="tr-TR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eşanlı çözümü yapılarak kesim noktası </a:t>
            </a: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hesaplanmalıdır. </a:t>
            </a:r>
          </a:p>
          <a:p>
            <a:pPr marL="742950" lvl="1" indent="-285750">
              <a:buClr>
                <a:srgbClr val="3891A7"/>
              </a:buClr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 noktanın bileşenleri aynı zamanda modeldeki </a:t>
            </a:r>
            <a:r>
              <a:rPr lang="tr-TR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karar değişken değerleri olacaktır. </a:t>
            </a:r>
            <a:endParaRPr lang="tr-TR" sz="2400" b="1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Clr>
                <a:srgbClr val="3891A7"/>
              </a:buClr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sz="2400" dirty="0">
                <a:solidFill>
                  <a:srgbClr val="3891A7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2x</a:t>
            </a:r>
            <a:r>
              <a:rPr lang="tr-TR" sz="24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+ 1x</a:t>
            </a:r>
            <a:r>
              <a:rPr lang="tr-TR" sz="24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= 30</a:t>
            </a:r>
            <a:endParaRPr lang="tr-TR" sz="24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Clr>
                <a:srgbClr val="3891A7"/>
              </a:buClr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1x</a:t>
            </a:r>
            <a:r>
              <a:rPr lang="tr-TR" sz="24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+ 2x</a:t>
            </a:r>
            <a:r>
              <a:rPr lang="tr-TR" sz="24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 </a:t>
            </a: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= 24</a:t>
            </a:r>
            <a:endParaRPr lang="tr-TR" sz="24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Clr>
                <a:srgbClr val="3891A7"/>
              </a:buClr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Denklem sistemi çözüldüğünde;</a:t>
            </a:r>
            <a:endParaRPr lang="tr-TR" sz="24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Clr>
                <a:srgbClr val="3891A7"/>
              </a:buClr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sz="2400" dirty="0">
                <a:solidFill>
                  <a:prstClr val="black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tr-TR" sz="1300" dirty="0">
                <a:solidFill>
                  <a:prstClr val="black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sz="2400" dirty="0">
                <a:solidFill>
                  <a:prstClr val="black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=12 ve </a:t>
            </a:r>
            <a:r>
              <a:rPr lang="tr-TR" sz="3800" dirty="0">
                <a:solidFill>
                  <a:prstClr val="black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tr-TR" sz="1300" dirty="0">
                <a:solidFill>
                  <a:prstClr val="black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tr-TR" sz="2400" dirty="0">
                <a:solidFill>
                  <a:prstClr val="black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=6 olarak kesim noktasının koordinatları bulunur. </a:t>
            </a:r>
          </a:p>
          <a:p>
            <a:pPr marL="494030" lvl="0">
              <a:spcBef>
                <a:spcPts val="550"/>
              </a:spcBef>
              <a:buClr>
                <a:srgbClr val="3891A7"/>
              </a:buClr>
            </a:pPr>
            <a:r>
              <a:rPr lang="tr-TR" sz="2400" dirty="0">
                <a:solidFill>
                  <a:prstClr val="black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 noktası </a:t>
            </a:r>
            <a:r>
              <a:rPr lang="tr-TR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B(12 , 6) </a:t>
            </a:r>
            <a:endParaRPr lang="tr-TR" sz="24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Clr>
                <a:srgbClr val="3891A7"/>
              </a:buClr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 noktası için X</a:t>
            </a:r>
            <a:r>
              <a:rPr lang="tr-TR" sz="24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=15 ve X</a:t>
            </a:r>
            <a:r>
              <a:rPr lang="tr-TR" sz="24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=0 </a:t>
            </a: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olacak şekilde nokta </a:t>
            </a:r>
          </a:p>
          <a:p>
            <a:pPr marL="742950" lvl="1" indent="-285750">
              <a:buClr>
                <a:srgbClr val="3891A7"/>
              </a:buClr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sz="24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C(15, 0) </a:t>
            </a:r>
            <a:endParaRPr lang="tr-TR" sz="24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lvl="0" indent="0">
              <a:buClr>
                <a:srgbClr val="3891A7"/>
              </a:buClr>
              <a:buNone/>
            </a:pPr>
            <a:r>
              <a:rPr lang="tr-TR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olur. </a:t>
            </a:r>
            <a:endParaRPr lang="tr-TR" sz="2400" dirty="0">
              <a:solidFill>
                <a:prstClr val="black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57253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6407D93-2C76-4E5E-A903-C3567EB19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48" y="692696"/>
            <a:ext cx="7488832" cy="5472608"/>
          </a:xfrm>
        </p:spPr>
        <p:txBody>
          <a:bodyPr>
            <a:normAutofit fontScale="70000" lnSpcReduction="20000"/>
          </a:bodyPr>
          <a:lstStyle/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 noktalar için amaç fonksiyon Z değerleri hesaplandığında;</a:t>
            </a:r>
            <a:endParaRPr lang="tr-TR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=80(0)+60(12)=720</a:t>
            </a:r>
            <a:endParaRPr lang="tr-TR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=80(12)+60(6)=1320</a:t>
            </a:r>
            <a:endParaRPr lang="tr-TR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=80(15)+60(0)=1200</a:t>
            </a:r>
            <a:endParaRPr lang="tr-TR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Maksimum Z değeri B noktasında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elde edilmiştir. </a:t>
            </a:r>
            <a:endParaRPr lang="tr-TR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Optimum çözüm noktası B(12 , 6) noktasıdır. </a:t>
            </a:r>
            <a:endParaRPr lang="tr-TR" sz="14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Yani; </a:t>
            </a:r>
            <a:endParaRPr lang="tr-TR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12 birim 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malı masa ve 6 birim 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malı sandalye üretirsek 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elde edebileceğimiz en yüksek kazancı elde ederiz. </a:t>
            </a:r>
            <a:endParaRPr lang="tr-TR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 da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1320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TL.dir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  <a:endParaRPr lang="tr-TR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68630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Burada bu üretim seviyelerinde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girdi kullanım değerleri incelendiğinde;</a:t>
            </a:r>
            <a:endParaRPr lang="tr-TR" sz="18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+ 1x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= 30 ise 2(12)+6=30</a:t>
            </a:r>
            <a:endParaRPr lang="tr-TR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+ 2x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 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= 24 ise 12 + 2(6)=24</a:t>
            </a:r>
            <a:endParaRPr lang="tr-TR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68630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Girdilerin tamamı kullanılmaktadır</a:t>
            </a: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kullanılmayan girdi </a:t>
            </a:r>
            <a:r>
              <a:rPr lang="tr-TR" b="1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sözkonusu</a:t>
            </a:r>
            <a:r>
              <a:rPr lang="tr-TR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değildir.</a:t>
            </a:r>
            <a:endParaRPr lang="tr-TR" sz="18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72649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3399121-54F6-4231-AC26-9CD2DB9B2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640" y="836712"/>
            <a:ext cx="7498080" cy="4800600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ÖRNEK: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tr-TR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Max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Z= 6x + 8y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Kısıtlar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30x + 20y ≤ 300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5x + 10y ≤ 110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x≥0, y≥0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7683103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5C81902-3733-460B-8736-F4DDDE4A4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08" y="1268760"/>
            <a:ext cx="7498080" cy="2880320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Max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Z= 6x + 8y + 0s</a:t>
            </a:r>
            <a:r>
              <a:rPr lang="tr-TR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+ 0s</a:t>
            </a:r>
            <a:r>
              <a:rPr lang="tr-TR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Kısıtlar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30x + 20y ≤ 300 ise 30x + 20y + s</a:t>
            </a:r>
            <a:r>
              <a:rPr lang="tr-TR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300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5x + 10y ≤ 110 ise 5x + 10y + s</a:t>
            </a:r>
            <a:r>
              <a:rPr lang="tr-TR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 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 110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111436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1A2FF5D-C291-480F-B320-E091BB6CA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640" y="764704"/>
            <a:ext cx="7498080" cy="973088"/>
          </a:xfrm>
        </p:spPr>
        <p:txBody>
          <a:bodyPr/>
          <a:lstStyle/>
          <a:p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BAŞLANGIÇ SİMPLEKS TABLO: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o 3">
            <a:extLst>
              <a:ext uri="{FF2B5EF4-FFF2-40B4-BE49-F238E27FC236}">
                <a16:creationId xmlns:a16="http://schemas.microsoft.com/office/drawing/2014/main" id="{9406B2CE-11EF-44D2-8351-C613DCBEE1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205115"/>
              </p:ext>
            </p:extLst>
          </p:nvPr>
        </p:nvGraphicFramePr>
        <p:xfrm>
          <a:off x="899592" y="1737792"/>
          <a:ext cx="7704856" cy="3059363"/>
        </p:xfrm>
        <a:graphic>
          <a:graphicData uri="http://schemas.openxmlformats.org/drawingml/2006/table">
            <a:tbl>
              <a:tblPr firstRow="1" firstCol="1" bandRow="1"/>
              <a:tblGrid>
                <a:gridCol w="823437">
                  <a:extLst>
                    <a:ext uri="{9D8B030D-6E8A-4147-A177-3AD203B41FA5}">
                      <a16:colId xmlns:a16="http://schemas.microsoft.com/office/drawing/2014/main" val="3625178214"/>
                    </a:ext>
                  </a:extLst>
                </a:gridCol>
                <a:gridCol w="1317819">
                  <a:extLst>
                    <a:ext uri="{9D8B030D-6E8A-4147-A177-3AD203B41FA5}">
                      <a16:colId xmlns:a16="http://schemas.microsoft.com/office/drawing/2014/main" val="2472616624"/>
                    </a:ext>
                  </a:extLst>
                </a:gridCol>
                <a:gridCol w="925880">
                  <a:extLst>
                    <a:ext uri="{9D8B030D-6E8A-4147-A177-3AD203B41FA5}">
                      <a16:colId xmlns:a16="http://schemas.microsoft.com/office/drawing/2014/main" val="284998206"/>
                    </a:ext>
                  </a:extLst>
                </a:gridCol>
                <a:gridCol w="925880">
                  <a:extLst>
                    <a:ext uri="{9D8B030D-6E8A-4147-A177-3AD203B41FA5}">
                      <a16:colId xmlns:a16="http://schemas.microsoft.com/office/drawing/2014/main" val="113494013"/>
                    </a:ext>
                  </a:extLst>
                </a:gridCol>
                <a:gridCol w="916729">
                  <a:extLst>
                    <a:ext uri="{9D8B030D-6E8A-4147-A177-3AD203B41FA5}">
                      <a16:colId xmlns:a16="http://schemas.microsoft.com/office/drawing/2014/main" val="2564453896"/>
                    </a:ext>
                  </a:extLst>
                </a:gridCol>
                <a:gridCol w="916729">
                  <a:extLst>
                    <a:ext uri="{9D8B030D-6E8A-4147-A177-3AD203B41FA5}">
                      <a16:colId xmlns:a16="http://schemas.microsoft.com/office/drawing/2014/main" val="4271678744"/>
                    </a:ext>
                  </a:extLst>
                </a:gridCol>
                <a:gridCol w="798262">
                  <a:extLst>
                    <a:ext uri="{9D8B030D-6E8A-4147-A177-3AD203B41FA5}">
                      <a16:colId xmlns:a16="http://schemas.microsoft.com/office/drawing/2014/main" val="385223502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3659201971"/>
                    </a:ext>
                  </a:extLst>
                </a:gridCol>
              </a:tblGrid>
              <a:tr h="299706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625634"/>
                  </a:ext>
                </a:extLst>
              </a:tr>
              <a:tr h="930269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Temel 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Değişkenler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2204088"/>
                  </a:ext>
                </a:extLst>
              </a:tr>
              <a:tr h="6149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300/20=15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0917774"/>
                  </a:ext>
                </a:extLst>
              </a:tr>
              <a:tr h="6149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110/10=11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2554011"/>
                  </a:ext>
                </a:extLst>
              </a:tr>
              <a:tr h="29970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437636"/>
                  </a:ext>
                </a:extLst>
              </a:tr>
              <a:tr h="29970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1364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661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177C16A-12B5-4503-A384-63B2374CE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7664" y="908720"/>
            <a:ext cx="7498080" cy="4104456"/>
          </a:xfrm>
        </p:spPr>
        <p:txBody>
          <a:bodyPr/>
          <a:lstStyle/>
          <a:p>
            <a:pPr marL="342900" lvl="0" indent="-342900">
              <a:spcAft>
                <a:spcPts val="0"/>
              </a:spcAft>
              <a:buFont typeface="+mj-lt"/>
              <a:buAutoNum type="arabicPeriod"/>
            </a:pPr>
            <a:r>
              <a:rPr lang="tr-TR" sz="36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İterasyon</a:t>
            </a:r>
            <a:endParaRPr lang="tr-TR" sz="36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Çözüme giren değişken Y malı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çıkan değişken s</a:t>
            </a:r>
            <a:r>
              <a:rPr lang="tr-TR" b="1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</a:t>
            </a:r>
            <a:endParaRPr lang="tr-TR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Pivot “10” sayısıdır. </a:t>
            </a:r>
          </a:p>
          <a:p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Çözümden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çıkan değişkenin bulunduğu satır olduğu gibi pivota bölünür</a:t>
            </a:r>
            <a:endParaRPr lang="tr-TR" b="1" dirty="0"/>
          </a:p>
        </p:txBody>
      </p:sp>
    </p:spTree>
    <p:extLst>
      <p:ext uri="{BB962C8B-B14F-4D97-AF65-F5344CB8AC3E}">
        <p14:creationId xmlns:p14="http://schemas.microsoft.com/office/powerpoint/2010/main" val="2882211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D8CA655E-F2D7-40D5-9F5F-741F078B60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776356"/>
              </p:ext>
            </p:extLst>
          </p:nvPr>
        </p:nvGraphicFramePr>
        <p:xfrm>
          <a:off x="1547664" y="2420888"/>
          <a:ext cx="7056783" cy="2880318"/>
        </p:xfrm>
        <a:graphic>
          <a:graphicData uri="http://schemas.openxmlformats.org/drawingml/2006/table">
            <a:tbl>
              <a:tblPr firstRow="1" firstCol="1" bandRow="1"/>
              <a:tblGrid>
                <a:gridCol w="980575">
                  <a:extLst>
                    <a:ext uri="{9D8B030D-6E8A-4147-A177-3AD203B41FA5}">
                      <a16:colId xmlns:a16="http://schemas.microsoft.com/office/drawing/2014/main" val="1021430377"/>
                    </a:ext>
                  </a:extLst>
                </a:gridCol>
                <a:gridCol w="980575">
                  <a:extLst>
                    <a:ext uri="{9D8B030D-6E8A-4147-A177-3AD203B41FA5}">
                      <a16:colId xmlns:a16="http://schemas.microsoft.com/office/drawing/2014/main" val="3331558856"/>
                    </a:ext>
                  </a:extLst>
                </a:gridCol>
                <a:gridCol w="848002">
                  <a:extLst>
                    <a:ext uri="{9D8B030D-6E8A-4147-A177-3AD203B41FA5}">
                      <a16:colId xmlns:a16="http://schemas.microsoft.com/office/drawing/2014/main" val="3204444591"/>
                    </a:ext>
                  </a:extLst>
                </a:gridCol>
                <a:gridCol w="848002">
                  <a:extLst>
                    <a:ext uri="{9D8B030D-6E8A-4147-A177-3AD203B41FA5}">
                      <a16:colId xmlns:a16="http://schemas.microsoft.com/office/drawing/2014/main" val="4020623586"/>
                    </a:ext>
                  </a:extLst>
                </a:gridCol>
                <a:gridCol w="839621">
                  <a:extLst>
                    <a:ext uri="{9D8B030D-6E8A-4147-A177-3AD203B41FA5}">
                      <a16:colId xmlns:a16="http://schemas.microsoft.com/office/drawing/2014/main" val="31786709"/>
                    </a:ext>
                  </a:extLst>
                </a:gridCol>
                <a:gridCol w="839621">
                  <a:extLst>
                    <a:ext uri="{9D8B030D-6E8A-4147-A177-3AD203B41FA5}">
                      <a16:colId xmlns:a16="http://schemas.microsoft.com/office/drawing/2014/main" val="3129512589"/>
                    </a:ext>
                  </a:extLst>
                </a:gridCol>
                <a:gridCol w="908194">
                  <a:extLst>
                    <a:ext uri="{9D8B030D-6E8A-4147-A177-3AD203B41FA5}">
                      <a16:colId xmlns:a16="http://schemas.microsoft.com/office/drawing/2014/main" val="2617532223"/>
                    </a:ext>
                  </a:extLst>
                </a:gridCol>
                <a:gridCol w="812193">
                  <a:extLst>
                    <a:ext uri="{9D8B030D-6E8A-4147-A177-3AD203B41FA5}">
                      <a16:colId xmlns:a16="http://schemas.microsoft.com/office/drawing/2014/main" val="337719809"/>
                    </a:ext>
                  </a:extLst>
                </a:gridCol>
              </a:tblGrid>
              <a:tr h="355429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7873911"/>
                  </a:ext>
                </a:extLst>
              </a:tr>
              <a:tr h="1103173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Temel 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Değişkenler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7626020"/>
                  </a:ext>
                </a:extLst>
              </a:tr>
              <a:tr h="3554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6046977"/>
                  </a:ext>
                </a:extLst>
              </a:tr>
              <a:tr h="3554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8285954"/>
                  </a:ext>
                </a:extLst>
              </a:tr>
              <a:tr h="3554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643757"/>
                  </a:ext>
                </a:extLst>
              </a:tr>
              <a:tr h="3554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70831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4483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52967FC-9531-468F-97F9-35D4513B2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600" y="836712"/>
            <a:ext cx="7498080" cy="4800600"/>
          </a:xfrm>
        </p:spPr>
        <p:txBody>
          <a:bodyPr>
            <a:normAutofit fontScale="85000" lnSpcReduction="20000"/>
          </a:bodyPr>
          <a:lstStyle/>
          <a:p>
            <a:pPr lvl="0" eaLnBrk="0" fontAlgn="base" hangingPunct="0"/>
            <a:r>
              <a:rPr lang="tr-TR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Doğrusallık</a:t>
            </a:r>
            <a:r>
              <a:rPr lang="tr-T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(veya Oransallık) Varsayımı: </a:t>
            </a:r>
          </a:p>
          <a:p>
            <a:pPr lvl="1" eaLnBrk="0" fontAlgn="base" hangingPunct="0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Modeldeki fonksiyonların 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hepsi doğrusaldır. </a:t>
            </a:r>
          </a:p>
          <a:p>
            <a:pPr lvl="1" eaLnBrk="0" fontAlgn="base" hangingPunct="0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İşletmenin 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girdileriyle çıktıları arasında doğrusal ilişki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sabit bir oran vardır.</a:t>
            </a:r>
          </a:p>
          <a:p>
            <a:pPr lvl="1" eaLnBrk="0" fontAlgn="base" hangingPunct="0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nedenle 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amaç fonksiyonu ve kısıtlar birinci dereceden olup, katsayılar sabittir.</a:t>
            </a:r>
          </a:p>
          <a:p>
            <a:pPr lvl="1" eaLnBrk="0" fontAlgn="base" hangingPunct="0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varsayım gerçekleşmediği takdirde 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Doğrusal Olmayan Programlama 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söz konusudur.</a:t>
            </a:r>
          </a:p>
          <a:p>
            <a:pPr lvl="0" eaLnBrk="0" fontAlgn="base" hangingPunct="0"/>
            <a:r>
              <a:rPr lang="tr-TR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Toplanabilirlik</a:t>
            </a:r>
            <a:r>
              <a:rPr lang="tr-T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Varsayımı</a:t>
            </a:r>
          </a:p>
          <a:p>
            <a:pPr lvl="1" eaLnBrk="0" fontAlgn="base" hangingPunct="0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Üretimde kullanılan 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girdilerin toplamı her bir işlem için ayrı ayrı kullanılan girdilerin toplamına eşittir.</a:t>
            </a:r>
          </a:p>
          <a:p>
            <a:pPr lvl="1" eaLnBrk="0" fontAlgn="base" hangingPunct="0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Örneğin, bir iş için 2 saate, bir diğer iş için 3 saate ihtiyaç varsa iki iş için toplam 5 saate ihtiyaç vardır.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699649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E5240A35-6447-41A2-AC77-862DF1951A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7356044"/>
              </p:ext>
            </p:extLst>
          </p:nvPr>
        </p:nvGraphicFramePr>
        <p:xfrm>
          <a:off x="1043608" y="1988840"/>
          <a:ext cx="7786111" cy="3600401"/>
        </p:xfrm>
        <a:graphic>
          <a:graphicData uri="http://schemas.openxmlformats.org/drawingml/2006/table">
            <a:tbl>
              <a:tblPr firstRow="1" firstCol="1" bandRow="1"/>
              <a:tblGrid>
                <a:gridCol w="1081918">
                  <a:extLst>
                    <a:ext uri="{9D8B030D-6E8A-4147-A177-3AD203B41FA5}">
                      <a16:colId xmlns:a16="http://schemas.microsoft.com/office/drawing/2014/main" val="3924729081"/>
                    </a:ext>
                  </a:extLst>
                </a:gridCol>
                <a:gridCol w="1081918">
                  <a:extLst>
                    <a:ext uri="{9D8B030D-6E8A-4147-A177-3AD203B41FA5}">
                      <a16:colId xmlns:a16="http://schemas.microsoft.com/office/drawing/2014/main" val="3813320714"/>
                    </a:ext>
                  </a:extLst>
                </a:gridCol>
                <a:gridCol w="935645">
                  <a:extLst>
                    <a:ext uri="{9D8B030D-6E8A-4147-A177-3AD203B41FA5}">
                      <a16:colId xmlns:a16="http://schemas.microsoft.com/office/drawing/2014/main" val="962733650"/>
                    </a:ext>
                  </a:extLst>
                </a:gridCol>
                <a:gridCol w="935645">
                  <a:extLst>
                    <a:ext uri="{9D8B030D-6E8A-4147-A177-3AD203B41FA5}">
                      <a16:colId xmlns:a16="http://schemas.microsoft.com/office/drawing/2014/main" val="2492591226"/>
                    </a:ext>
                  </a:extLst>
                </a:gridCol>
                <a:gridCol w="926398">
                  <a:extLst>
                    <a:ext uri="{9D8B030D-6E8A-4147-A177-3AD203B41FA5}">
                      <a16:colId xmlns:a16="http://schemas.microsoft.com/office/drawing/2014/main" val="2774399580"/>
                    </a:ext>
                  </a:extLst>
                </a:gridCol>
                <a:gridCol w="727108">
                  <a:extLst>
                    <a:ext uri="{9D8B030D-6E8A-4147-A177-3AD203B41FA5}">
                      <a16:colId xmlns:a16="http://schemas.microsoft.com/office/drawing/2014/main" val="2061887066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2759696815"/>
                    </a:ext>
                  </a:extLst>
                </a:gridCol>
                <a:gridCol w="1233383">
                  <a:extLst>
                    <a:ext uri="{9D8B030D-6E8A-4147-A177-3AD203B41FA5}">
                      <a16:colId xmlns:a16="http://schemas.microsoft.com/office/drawing/2014/main" val="1554014229"/>
                    </a:ext>
                  </a:extLst>
                </a:gridCol>
              </a:tblGrid>
              <a:tr h="352719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750727"/>
                  </a:ext>
                </a:extLst>
              </a:tr>
              <a:tr h="1094762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Temel 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Değişkenler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339596"/>
                  </a:ext>
                </a:extLst>
              </a:tr>
              <a:tr h="72374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80/20=4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6868299"/>
                  </a:ext>
                </a:extLst>
              </a:tr>
              <a:tr h="72374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1/2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1/10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11/(1/2)=22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437467"/>
                  </a:ext>
                </a:extLst>
              </a:tr>
              <a:tr h="35271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8/10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7440065"/>
                  </a:ext>
                </a:extLst>
              </a:tr>
              <a:tr h="35271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8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-8/10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8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0416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12110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FFACFA9-4405-4234-84D7-0D664E600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616" y="1412776"/>
            <a:ext cx="7498080" cy="3816424"/>
          </a:xfrm>
        </p:spPr>
        <p:txBody>
          <a:bodyPr>
            <a:normAutofit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Pivot bir köşe, doldurulacak hücre diğer köşe olmak üzere dörtgen oluşturulur. </a:t>
            </a:r>
            <a:endParaRPr lang="tr-T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Pivot dışındaki çapraz köşegende yer alan sayılar birbiriyle çarpılır</a:t>
            </a:r>
            <a:endParaRPr lang="tr-T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Çarpım sonucu pivota bölünür</a:t>
            </a:r>
            <a:endParaRPr lang="tr-T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Diğer köşegen sayıdan çıkartılır.</a:t>
            </a:r>
            <a:endParaRPr lang="tr-T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037552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744B73E-E353-4A26-8466-D14B7AB4F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buClr>
                <a:srgbClr val="3891A7"/>
              </a:buClr>
            </a:pPr>
            <a:r>
              <a:rPr lang="tr-TR" sz="200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30 – ((5)*20)/10) = 20 </a:t>
            </a:r>
            <a:endParaRPr lang="tr-TR" sz="20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Clr>
                <a:srgbClr val="3891A7"/>
              </a:buClr>
            </a:pPr>
            <a:r>
              <a:rPr lang="tr-TR" sz="200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1 - ((0)*20)/10) = 1</a:t>
            </a:r>
            <a:endParaRPr lang="tr-TR" sz="20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Clr>
                <a:srgbClr val="3891A7"/>
              </a:buClr>
            </a:pPr>
            <a:r>
              <a:rPr lang="tr-TR" sz="200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 – ((1)*(20)/10) = -2 </a:t>
            </a:r>
            <a:endParaRPr lang="tr-TR" sz="20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Clr>
                <a:srgbClr val="3891A7"/>
              </a:buClr>
            </a:pPr>
            <a:r>
              <a:rPr lang="tr-TR" sz="2000" b="1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Nicelik değeri </a:t>
            </a:r>
            <a:endParaRPr lang="tr-TR" sz="2000" b="1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Clr>
                <a:srgbClr val="3891A7"/>
              </a:buClr>
            </a:pPr>
            <a:r>
              <a:rPr lang="tr-TR" sz="200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300 – ((20)*(110)/10))= 80</a:t>
            </a:r>
            <a:endParaRPr lang="tr-TR" sz="20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Clr>
                <a:srgbClr val="3891A7"/>
              </a:buClr>
            </a:pPr>
            <a:r>
              <a:rPr lang="tr-TR" sz="200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Burada </a:t>
            </a:r>
            <a:r>
              <a:rPr lang="tr-TR" sz="2000" b="1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11 birim x malı üretilir</a:t>
            </a:r>
            <a:r>
              <a:rPr lang="tr-TR" sz="200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Clr>
                <a:srgbClr val="3891A7"/>
              </a:buClr>
            </a:pPr>
            <a:r>
              <a:rPr lang="tr-TR" sz="2000" b="1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88 TL kazanç elde edilir</a:t>
            </a:r>
            <a:r>
              <a:rPr lang="tr-TR" sz="200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Clr>
                <a:srgbClr val="3891A7"/>
              </a:buClr>
            </a:pPr>
            <a:r>
              <a:rPr lang="tr-TR" sz="2000" b="1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80 birim kullanılmayan 1 numaralı </a:t>
            </a:r>
            <a:r>
              <a:rPr lang="tr-TR" sz="200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girdi vardır.</a:t>
            </a:r>
            <a:endParaRPr lang="tr-TR" sz="20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Clr>
                <a:srgbClr val="3891A7"/>
              </a:buClr>
            </a:pPr>
            <a:r>
              <a:rPr lang="tr-TR" sz="2000" b="1" dirty="0" err="1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Cj-Zj</a:t>
            </a:r>
            <a:r>
              <a:rPr lang="tr-TR" sz="2000" b="1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≤ 0 şartı sağlanmamıştır</a:t>
            </a:r>
            <a:r>
              <a:rPr lang="tr-TR" sz="200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Clr>
                <a:srgbClr val="3891A7"/>
              </a:buClr>
            </a:pPr>
            <a:r>
              <a:rPr lang="tr-TR" sz="2000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Tüm satır negatif değerli değildir.  Çözüm optimum değildir.</a:t>
            </a:r>
            <a:endParaRPr lang="tr-TR" sz="20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476486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833A3DB-5172-4368-85E5-AF33A0138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48" y="1124744"/>
            <a:ext cx="7498080" cy="4800600"/>
          </a:xfrm>
        </p:spPr>
        <p:txBody>
          <a:bodyPr>
            <a:normAutofit fontScale="85000" lnSpcReduction="20000"/>
          </a:bodyPr>
          <a:lstStyle/>
          <a:p>
            <a:pPr marL="0" lvl="0" indent="0">
              <a:spcAft>
                <a:spcPts val="0"/>
              </a:spcAft>
              <a:buNone/>
            </a:pPr>
            <a:r>
              <a:rPr lang="tr-TR" dirty="0">
                <a:latin typeface="Times New Roman" panose="02020603050405020304" pitchFamily="18" charset="0"/>
                <a:ea typeface="Times New Roman" panose="02020603050405020304" pitchFamily="18" charset="0"/>
              </a:rPr>
              <a:t>2.İterasyon</a:t>
            </a:r>
            <a:endParaRPr lang="tr-TR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 durumda </a:t>
            </a:r>
            <a:r>
              <a:rPr lang="tr-TR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enyüksek</a:t>
            </a:r>
            <a:r>
              <a:rPr lang="tr-TR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pozitif değerli eleman “2” değeriyle X malıdır.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Çözüme giren değişken X malıdır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Çıkan değişkene karar verebilmek için yine Nicelik değerleri kolon katsayılarına bölünür. En küçük değer seçilir.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Çözüme giren değişken X malı,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çıkan değişken s</a:t>
            </a:r>
            <a:r>
              <a:rPr lang="tr-TR" b="1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dir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Pivot “20” </a:t>
            </a:r>
            <a:r>
              <a:rPr lang="tr-TR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dir</a:t>
            </a:r>
            <a:r>
              <a:rPr lang="tr-TR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tr-TR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1950475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İçerik Yer Tutucusu 9">
            <a:extLst>
              <a:ext uri="{FF2B5EF4-FFF2-40B4-BE49-F238E27FC236}">
                <a16:creationId xmlns:a16="http://schemas.microsoft.com/office/drawing/2014/main" id="{A838C821-1B15-40DF-96C9-A8FC6CEF45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4731362"/>
              </p:ext>
            </p:extLst>
          </p:nvPr>
        </p:nvGraphicFramePr>
        <p:xfrm>
          <a:off x="1187624" y="2276873"/>
          <a:ext cx="7416824" cy="2576243"/>
        </p:xfrm>
        <a:graphic>
          <a:graphicData uri="http://schemas.openxmlformats.org/drawingml/2006/table">
            <a:tbl>
              <a:tblPr firstRow="1" firstCol="1" bandRow="1"/>
              <a:tblGrid>
                <a:gridCol w="1030604">
                  <a:extLst>
                    <a:ext uri="{9D8B030D-6E8A-4147-A177-3AD203B41FA5}">
                      <a16:colId xmlns:a16="http://schemas.microsoft.com/office/drawing/2014/main" val="345246074"/>
                    </a:ext>
                  </a:extLst>
                </a:gridCol>
                <a:gridCol w="1201644">
                  <a:extLst>
                    <a:ext uri="{9D8B030D-6E8A-4147-A177-3AD203B41FA5}">
                      <a16:colId xmlns:a16="http://schemas.microsoft.com/office/drawing/2014/main" val="409053986"/>
                    </a:ext>
                  </a:extLst>
                </a:gridCol>
                <a:gridCol w="720228">
                  <a:extLst>
                    <a:ext uri="{9D8B030D-6E8A-4147-A177-3AD203B41FA5}">
                      <a16:colId xmlns:a16="http://schemas.microsoft.com/office/drawing/2014/main" val="3209695682"/>
                    </a:ext>
                  </a:extLst>
                </a:gridCol>
                <a:gridCol w="891268">
                  <a:extLst>
                    <a:ext uri="{9D8B030D-6E8A-4147-A177-3AD203B41FA5}">
                      <a16:colId xmlns:a16="http://schemas.microsoft.com/office/drawing/2014/main" val="3407380039"/>
                    </a:ext>
                  </a:extLst>
                </a:gridCol>
                <a:gridCol w="882459">
                  <a:extLst>
                    <a:ext uri="{9D8B030D-6E8A-4147-A177-3AD203B41FA5}">
                      <a16:colId xmlns:a16="http://schemas.microsoft.com/office/drawing/2014/main" val="2012707252"/>
                    </a:ext>
                  </a:extLst>
                </a:gridCol>
                <a:gridCol w="882459">
                  <a:extLst>
                    <a:ext uri="{9D8B030D-6E8A-4147-A177-3AD203B41FA5}">
                      <a16:colId xmlns:a16="http://schemas.microsoft.com/office/drawing/2014/main" val="3960076543"/>
                    </a:ext>
                  </a:extLst>
                </a:gridCol>
                <a:gridCol w="954530">
                  <a:extLst>
                    <a:ext uri="{9D8B030D-6E8A-4147-A177-3AD203B41FA5}">
                      <a16:colId xmlns:a16="http://schemas.microsoft.com/office/drawing/2014/main" val="1927467463"/>
                    </a:ext>
                  </a:extLst>
                </a:gridCol>
                <a:gridCol w="853632">
                  <a:extLst>
                    <a:ext uri="{9D8B030D-6E8A-4147-A177-3AD203B41FA5}">
                      <a16:colId xmlns:a16="http://schemas.microsoft.com/office/drawing/2014/main" val="3986368370"/>
                    </a:ext>
                  </a:extLst>
                </a:gridCol>
              </a:tblGrid>
              <a:tr h="317900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326269"/>
                  </a:ext>
                </a:extLst>
              </a:tr>
              <a:tr h="986743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Temel 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Değişkenler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2389862"/>
                  </a:ext>
                </a:extLst>
              </a:tr>
              <a:tr h="3179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7983256"/>
                  </a:ext>
                </a:extLst>
              </a:tr>
              <a:tr h="3179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691816"/>
                  </a:ext>
                </a:extLst>
              </a:tr>
              <a:tr h="3179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5922376"/>
                  </a:ext>
                </a:extLst>
              </a:tr>
              <a:tr h="3179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89188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14435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İçerik Yer Tutucusu 4">
            <a:extLst>
              <a:ext uri="{FF2B5EF4-FFF2-40B4-BE49-F238E27FC236}">
                <a16:creationId xmlns:a16="http://schemas.microsoft.com/office/drawing/2014/main" id="{7B18D1D5-EDD0-4207-86EE-F68C444C90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9878312"/>
              </p:ext>
            </p:extLst>
          </p:nvPr>
        </p:nvGraphicFramePr>
        <p:xfrm>
          <a:off x="1331640" y="2060848"/>
          <a:ext cx="7272808" cy="3168350"/>
        </p:xfrm>
        <a:graphic>
          <a:graphicData uri="http://schemas.openxmlformats.org/drawingml/2006/table">
            <a:tbl>
              <a:tblPr firstRow="1" firstCol="1" bandRow="1"/>
              <a:tblGrid>
                <a:gridCol w="775484">
                  <a:extLst>
                    <a:ext uri="{9D8B030D-6E8A-4147-A177-3AD203B41FA5}">
                      <a16:colId xmlns:a16="http://schemas.microsoft.com/office/drawing/2014/main" val="2108657797"/>
                    </a:ext>
                  </a:extLst>
                </a:gridCol>
                <a:gridCol w="1216224">
                  <a:extLst>
                    <a:ext uri="{9D8B030D-6E8A-4147-A177-3AD203B41FA5}">
                      <a16:colId xmlns:a16="http://schemas.microsoft.com/office/drawing/2014/main" val="1573455698"/>
                    </a:ext>
                  </a:extLst>
                </a:gridCol>
                <a:gridCol w="861216">
                  <a:extLst>
                    <a:ext uri="{9D8B030D-6E8A-4147-A177-3AD203B41FA5}">
                      <a16:colId xmlns:a16="http://schemas.microsoft.com/office/drawing/2014/main" val="1065015651"/>
                    </a:ext>
                  </a:extLst>
                </a:gridCol>
                <a:gridCol w="861216">
                  <a:extLst>
                    <a:ext uri="{9D8B030D-6E8A-4147-A177-3AD203B41FA5}">
                      <a16:colId xmlns:a16="http://schemas.microsoft.com/office/drawing/2014/main" val="554837819"/>
                    </a:ext>
                  </a:extLst>
                </a:gridCol>
                <a:gridCol w="852704">
                  <a:extLst>
                    <a:ext uri="{9D8B030D-6E8A-4147-A177-3AD203B41FA5}">
                      <a16:colId xmlns:a16="http://schemas.microsoft.com/office/drawing/2014/main" val="2539758561"/>
                    </a:ext>
                  </a:extLst>
                </a:gridCol>
                <a:gridCol w="852704">
                  <a:extLst>
                    <a:ext uri="{9D8B030D-6E8A-4147-A177-3AD203B41FA5}">
                      <a16:colId xmlns:a16="http://schemas.microsoft.com/office/drawing/2014/main" val="4232950258"/>
                    </a:ext>
                  </a:extLst>
                </a:gridCol>
                <a:gridCol w="922344">
                  <a:extLst>
                    <a:ext uri="{9D8B030D-6E8A-4147-A177-3AD203B41FA5}">
                      <a16:colId xmlns:a16="http://schemas.microsoft.com/office/drawing/2014/main" val="2986658531"/>
                    </a:ext>
                  </a:extLst>
                </a:gridCol>
                <a:gridCol w="930916">
                  <a:extLst>
                    <a:ext uri="{9D8B030D-6E8A-4147-A177-3AD203B41FA5}">
                      <a16:colId xmlns:a16="http://schemas.microsoft.com/office/drawing/2014/main" val="242774685"/>
                    </a:ext>
                  </a:extLst>
                </a:gridCol>
              </a:tblGrid>
              <a:tr h="390964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9717989"/>
                  </a:ext>
                </a:extLst>
              </a:tr>
              <a:tr h="1213530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Temel 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Değişkenler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22089"/>
                  </a:ext>
                </a:extLst>
              </a:tr>
              <a:tr h="3909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1/20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-2/20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5211438"/>
                  </a:ext>
                </a:extLst>
              </a:tr>
              <a:tr h="3909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-1/40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3/20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6953133"/>
                  </a:ext>
                </a:extLst>
              </a:tr>
              <a:tr h="3909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1/10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3/5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96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5629957"/>
                  </a:ext>
                </a:extLst>
              </a:tr>
              <a:tr h="3909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6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-1/10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-3/5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6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0626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807792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EBF7092-1825-47A6-9538-C1258D999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48" y="476672"/>
            <a:ext cx="7498080" cy="5256584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– ((0)*(1/2)/(20))= 1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(0) – ((1/2)*(1))/(20))= (-1/40)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(1/10) – ((1/2)*(-2)/(20))= (3/20)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Nicelik değeri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11 – ((80*(1/2)/(20)= 9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Cj-Zj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≤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0 şartı sağlanmıştır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Tüm satır negatif değerlidir. 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Çözüm optimumdur.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birim x malı,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 birim y malı üretilirse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96 TL. en yüksek gelir elde edilir.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036974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0E00D14-FFA6-47B7-94D7-775FE1442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48" y="908720"/>
            <a:ext cx="7498080" cy="4800600"/>
          </a:xfrm>
        </p:spPr>
        <p:txBody>
          <a:bodyPr>
            <a:normAutofit fontScale="925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 çözüm grafik çözümle de araştırılabilir.</a:t>
            </a:r>
            <a:endParaRPr lang="tr-T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Kısıtlar incelenirse;</a:t>
            </a:r>
            <a:endParaRPr lang="tr-T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30x + 20y ≤ 300</a:t>
            </a:r>
            <a:endParaRPr lang="tr-T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5x + 10y ≤ 110</a:t>
            </a:r>
            <a:endParaRPr lang="tr-T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30(4) + 20 (9)= 120 + 180 =300</a:t>
            </a:r>
            <a:endParaRPr lang="tr-T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5(4) + 10 (9)= 20 + 90 =110</a:t>
            </a:r>
            <a:endParaRPr lang="tr-T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Kullanılmayan girdi yoktur.</a:t>
            </a:r>
            <a:endParaRPr lang="tr-TR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494156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C0B9B6-B7E3-4599-893F-BAD64CDC8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600" y="692696"/>
            <a:ext cx="8002136" cy="5112568"/>
          </a:xfrm>
        </p:spPr>
        <p:txBody>
          <a:bodyPr>
            <a:normAutofit fontScale="92500" lnSpcReduction="20000"/>
          </a:bodyPr>
          <a:lstStyle/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Örnek-3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 algn="just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Hayvan yemi yapan bir firma, (arpa ve yulaf gibi)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ve 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maddelerinden 200 kg’lık bir karışım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yapmak istemektedir. Yem reçetesine göre,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 80 kg dan fazla; 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 ise 60 kg’dan az kullanılmamalıdır.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maliyeti 3 TL/kg, 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maliyeti 8 TL/kg’dır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200 kg’lık karışım, maliyeti en küçükleyecek şekilde nasıl gerçekleştirilmelidir?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600200" lvl="3" indent="-228600" algn="just">
              <a:buFont typeface="Wingdings 2" panose="05020102010507070707" pitchFamily="18" charset="2"/>
              <a:buChar char=""/>
              <a:tabLst>
                <a:tab pos="18288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Hayvan yemi yapan bir firma,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ve 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maddelerinden 200 kg’lık bir karışım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yapmak istemektedir. 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600200" lvl="3" indent="-228600" algn="just">
              <a:buFont typeface="Wingdings 2" panose="05020102010507070707" pitchFamily="18" charset="2"/>
              <a:buChar char=""/>
              <a:tabLst>
                <a:tab pos="18288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Yem reçetesine göre,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 80 kg dan fazla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 ise 60 kg’dan az 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kullanılmamalıdır. 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600200" lvl="3" indent="-228600" algn="just">
              <a:buFont typeface="Wingdings 2" panose="05020102010507070707" pitchFamily="18" charset="2"/>
              <a:buChar char=""/>
              <a:tabLst>
                <a:tab pos="18288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maliyeti 3 TL/kg, X</a:t>
            </a:r>
            <a:r>
              <a:rPr lang="tr-TR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maliyeti 8 TL/kg’dır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600200" lvl="3" indent="-228600" algn="just">
              <a:buFont typeface="Wingdings 2" panose="05020102010507070707" pitchFamily="18" charset="2"/>
              <a:buChar char=""/>
              <a:tabLst>
                <a:tab pos="18288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200 kg’lık karışım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maliyeti minimize edecek şekilde nasıl gerçekleştirilmelidir?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2296" indent="0">
              <a:lnSpc>
                <a:spcPct val="107000"/>
              </a:lnSpc>
              <a:spcAft>
                <a:spcPts val="800"/>
              </a:spcAft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894110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FECBB7C-26D3-4E17-8153-A2E567C7CE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5656" y="836712"/>
            <a:ext cx="7498080" cy="4800600"/>
          </a:xfrm>
        </p:spPr>
        <p:txBody>
          <a:bodyPr>
            <a:normAutofit fontScale="92500" lnSpcReduction="20000"/>
          </a:bodyPr>
          <a:lstStyle/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Karar Değişkenleri 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ve 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Amaç Fonksiyonu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Min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Z = 3X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+ 8X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Kısıtlar;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Yem reçetesi;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>
              <a:buFont typeface="Wingdings 2" panose="05020102010507070707" pitchFamily="18" charset="2"/>
              <a:buChar char=""/>
              <a:tabLst>
                <a:tab pos="13716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≤ 80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>
              <a:buFont typeface="Wingdings 2" panose="05020102010507070707" pitchFamily="18" charset="2"/>
              <a:buChar char=""/>
              <a:tabLst>
                <a:tab pos="13716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≥ 60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Miktar </a:t>
            </a:r>
            <a:r>
              <a:rPr lang="tr-TR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kısıtı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>
              <a:buFont typeface="Wingdings 2" panose="05020102010507070707" pitchFamily="18" charset="2"/>
              <a:buChar char=""/>
              <a:tabLst>
                <a:tab pos="13716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+ 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= 200 (≤ olur mu?)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Font typeface="Wingdings 2" panose="05020102010507070707" pitchFamily="18" charset="2"/>
              <a:buChar char=""/>
              <a:tabLst>
                <a:tab pos="457200" algn="l"/>
              </a:tabLst>
            </a:pPr>
            <a:r>
              <a:rPr lang="tr-TR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Pozitiflik koşulu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lvl="1" indent="-285750">
              <a:buFont typeface="Verdana" panose="020B0604030504040204" pitchFamily="34" charset="0"/>
              <a:buChar char="◦"/>
              <a:tabLst>
                <a:tab pos="914400" algn="l"/>
              </a:tabLs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≥ 0, 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≥0</a:t>
            </a:r>
            <a:endParaRPr lang="tr-TR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67216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4EBDC1B-3A62-4A9F-9F84-7A71F366E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48" y="476672"/>
            <a:ext cx="7498080" cy="5472608"/>
          </a:xfrm>
        </p:spPr>
        <p:txBody>
          <a:bodyPr>
            <a:normAutofit fontScale="47500" lnSpcReduction="20000"/>
          </a:bodyPr>
          <a:lstStyle/>
          <a:p>
            <a:pPr lvl="0" eaLnBrk="0" fontAlgn="base" hangingPunct="0"/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Kesinlik (Determinizm) Varsayımı:</a:t>
            </a:r>
          </a:p>
          <a:p>
            <a:pPr lvl="1" eaLnBrk="0" fontAlgn="base" hangingPunct="0"/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Modeldeki </a:t>
            </a:r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tüm parametreler </a:t>
            </a:r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(amaç fonksiyonu katsayısı, sağ el tarafı ve teknolojik katsayı) </a:t>
            </a:r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kesin olarak bilinmektedir. </a:t>
            </a:r>
          </a:p>
          <a:p>
            <a:pPr lvl="1" eaLnBrk="0" fontAlgn="base" hangingPunct="0"/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katsayılar ilgili dönemde </a:t>
            </a:r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sabit olup değişmemektedirler. </a:t>
            </a:r>
          </a:p>
          <a:p>
            <a:pPr lvl="1" eaLnBrk="0" fontAlgn="base" hangingPunct="0"/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Eğer bu değerler tam olarak bilinmiyorsa, veya değişiyorsa sonuç güvenilir olmayacaktır. </a:t>
            </a:r>
          </a:p>
          <a:p>
            <a:pPr lvl="1" eaLnBrk="0" fontAlgn="base" hangingPunct="0"/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Böyle bir durumda </a:t>
            </a:r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duyarlılık analizine </a:t>
            </a:r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başvurulabilir.</a:t>
            </a:r>
          </a:p>
          <a:p>
            <a:pPr eaLnBrk="0" fontAlgn="base" hangingPunct="0"/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Negatif Olmama (Pozitiflik) Varsayımı</a:t>
            </a:r>
          </a:p>
          <a:p>
            <a:pPr lvl="1" eaLnBrk="0" fontAlgn="base" hangingPunct="0"/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Modeldeki tüm </a:t>
            </a:r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aylak, artık ve karar değişkenlerinin değerleri  negatif olmazlar</a:t>
            </a:r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kesinlikle sıfır veya sıfırdan büyük olmalıdırlar. </a:t>
            </a:r>
          </a:p>
          <a:p>
            <a:pPr lvl="1" eaLnBrk="0" fontAlgn="base" hangingPunct="0"/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İktisadi değişkenler negatif olamazlar. Negatif tüketim, üretim, fiyat </a:t>
            </a:r>
            <a:r>
              <a:rPr lang="tr-TR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sözkonusu</a:t>
            </a:r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değildir. </a:t>
            </a:r>
          </a:p>
          <a:p>
            <a:pPr eaLnBrk="0" fontAlgn="base" hangingPunct="0"/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Bölünebilirlik Varsayımı</a:t>
            </a:r>
          </a:p>
          <a:p>
            <a:pPr lvl="1" eaLnBrk="0" fontAlgn="base" hangingPunct="0"/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Modeldeki değişkenler </a:t>
            </a:r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sürekli sonsuz parçalara bölünebilen </a:t>
            </a:r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değişkenlerdir. </a:t>
            </a:r>
          </a:p>
          <a:p>
            <a:pPr lvl="1" eaLnBrk="0" fontAlgn="base" hangingPunct="0"/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varsayım, karar değişkenlerinin </a:t>
            </a:r>
            <a:r>
              <a:rPr lang="tr-TR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ondalıklı</a:t>
            </a:r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değer alabileceği anlamına gelir. </a:t>
            </a:r>
          </a:p>
          <a:p>
            <a:pPr lvl="1" eaLnBrk="0" fontAlgn="base" hangingPunct="0"/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varsayım ortadan kalktığında bu kez </a:t>
            </a:r>
            <a:r>
              <a:rPr lang="tr-TR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tamsayılı</a:t>
            </a:r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programlama </a:t>
            </a:r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söz konusu olur.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356973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C4A6039-FB25-4AF5-BA25-05EC7037D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48" y="908720"/>
            <a:ext cx="7498080" cy="5112568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29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Eşitsizlikler eşitlik haline getirilmelidir.</a:t>
            </a:r>
            <a:endParaRPr lang="tr-TR" sz="29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tr-TR" sz="29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≤ 80 ise  </a:t>
            </a:r>
            <a:r>
              <a:rPr lang="tr-TR" sz="29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tr-TR" sz="2900" b="1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sz="29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+ S</a:t>
            </a:r>
            <a:r>
              <a:rPr lang="tr-TR" sz="2900" b="1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sz="29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80</a:t>
            </a:r>
            <a:endParaRPr lang="tr-TR" sz="29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tr-TR" sz="29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≥ 60 ise </a:t>
            </a:r>
            <a:r>
              <a:rPr lang="tr-TR" sz="29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tr-TR" sz="29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sz="29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S</a:t>
            </a:r>
            <a:r>
              <a:rPr lang="tr-TR" sz="29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sz="29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60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OLMALI.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ANCAK BAŞLANGIÇTA </a:t>
            </a:r>
            <a:r>
              <a:rPr lang="tr-TR" sz="29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tr-TR" sz="29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sz="29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=-60 OLUP POZİTİFLİK </a:t>
            </a: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ŞARTINI BOZACAĞINDAN «</a:t>
            </a:r>
            <a:r>
              <a:rPr lang="tr-TR" sz="29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Y» GİBİ BİR YAPAY DEĞİŞKENDE EKLENMELİDİR.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YAPAY DEĞİŞKENİN ÇÖZÜME GİRMESİNİ İSTEMEDİĞİMİZDEN </a:t>
            </a:r>
            <a:r>
              <a:rPr lang="tr-TR" sz="29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ÇOK BÜYÜK “M” </a:t>
            </a: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GİBİ KATSAYIYLA ÇÖZÜME ALIRIZ.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YANİ,</a:t>
            </a:r>
            <a:endParaRPr lang="tr-TR" sz="29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2">
              <a:lnSpc>
                <a:spcPct val="107000"/>
              </a:lnSpc>
              <a:spcAft>
                <a:spcPts val="800"/>
              </a:spcAft>
            </a:pP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tr-TR" sz="29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-S</a:t>
            </a:r>
            <a:r>
              <a:rPr lang="tr-TR" sz="29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 </a:t>
            </a: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+ Y</a:t>
            </a:r>
            <a:r>
              <a:rPr lang="tr-TR" sz="29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60 </a:t>
            </a:r>
            <a:endParaRPr lang="tr-TR" sz="29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2">
              <a:lnSpc>
                <a:spcPct val="107000"/>
              </a:lnSpc>
              <a:spcAft>
                <a:spcPts val="800"/>
              </a:spcAft>
            </a:pP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tr-TR" sz="29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 </a:t>
            </a: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+ X</a:t>
            </a:r>
            <a:r>
              <a:rPr lang="tr-TR" sz="29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Y</a:t>
            </a:r>
            <a:r>
              <a:rPr lang="tr-TR" sz="2900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sz="29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 200</a:t>
            </a:r>
            <a:endParaRPr lang="tr-TR" sz="29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986318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7869B4C-D36F-4E57-9D4F-24C3BAA95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5656" y="908720"/>
            <a:ext cx="7498080" cy="4800600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Bu durumda model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Min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Z= 3x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+ 8x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+ 0s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+ 0s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MY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MY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tr-TR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tr-TR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+ S</a:t>
            </a:r>
            <a:r>
              <a:rPr lang="tr-TR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80</a:t>
            </a:r>
            <a:endParaRPr lang="tr-TR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-S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 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+ Y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60 </a:t>
            </a:r>
            <a:endParaRPr lang="tr-TR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 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+ X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Y</a:t>
            </a:r>
            <a:r>
              <a:rPr lang="tr-TR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 200</a:t>
            </a:r>
            <a:endParaRPr lang="tr-TR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tr-TR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≥</a:t>
            </a:r>
            <a:r>
              <a:rPr lang="tr-TR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 ve x</a:t>
            </a:r>
            <a:r>
              <a:rPr lang="tr-TR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  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≥ 0 </a:t>
            </a:r>
            <a:endParaRPr lang="tr-TR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363202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00D2CF5-D978-4332-9B67-CD05207D8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68" y="548680"/>
            <a:ext cx="7498080" cy="1143000"/>
          </a:xfrm>
        </p:spPr>
        <p:txBody>
          <a:bodyPr>
            <a:normAutofit/>
          </a:bodyPr>
          <a:lstStyle/>
          <a:p>
            <a:r>
              <a:rPr lang="tr-T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BAŞLANGIÇ SİMPLEKS TABLO</a:t>
            </a:r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7BE62AE6-FDFD-45CC-B2B0-AD10DBAF14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0579887"/>
              </p:ext>
            </p:extLst>
          </p:nvPr>
        </p:nvGraphicFramePr>
        <p:xfrm>
          <a:off x="1043608" y="1931426"/>
          <a:ext cx="7416821" cy="2593109"/>
        </p:xfrm>
        <a:graphic>
          <a:graphicData uri="http://schemas.openxmlformats.org/drawingml/2006/table">
            <a:tbl>
              <a:tblPr firstRow="1" firstCol="1" bandRow="1"/>
              <a:tblGrid>
                <a:gridCol w="749888">
                  <a:extLst>
                    <a:ext uri="{9D8B030D-6E8A-4147-A177-3AD203B41FA5}">
                      <a16:colId xmlns:a16="http://schemas.microsoft.com/office/drawing/2014/main" val="2680907467"/>
                    </a:ext>
                  </a:extLst>
                </a:gridCol>
                <a:gridCol w="732014">
                  <a:extLst>
                    <a:ext uri="{9D8B030D-6E8A-4147-A177-3AD203B41FA5}">
                      <a16:colId xmlns:a16="http://schemas.microsoft.com/office/drawing/2014/main" val="2948458520"/>
                    </a:ext>
                  </a:extLst>
                </a:gridCol>
                <a:gridCol w="749888">
                  <a:extLst>
                    <a:ext uri="{9D8B030D-6E8A-4147-A177-3AD203B41FA5}">
                      <a16:colId xmlns:a16="http://schemas.microsoft.com/office/drawing/2014/main" val="1066950664"/>
                    </a:ext>
                  </a:extLst>
                </a:gridCol>
                <a:gridCol w="749888">
                  <a:extLst>
                    <a:ext uri="{9D8B030D-6E8A-4147-A177-3AD203B41FA5}">
                      <a16:colId xmlns:a16="http://schemas.microsoft.com/office/drawing/2014/main" val="1668074217"/>
                    </a:ext>
                  </a:extLst>
                </a:gridCol>
                <a:gridCol w="749888">
                  <a:extLst>
                    <a:ext uri="{9D8B030D-6E8A-4147-A177-3AD203B41FA5}">
                      <a16:colId xmlns:a16="http://schemas.microsoft.com/office/drawing/2014/main" val="1009729358"/>
                    </a:ext>
                  </a:extLst>
                </a:gridCol>
                <a:gridCol w="749888">
                  <a:extLst>
                    <a:ext uri="{9D8B030D-6E8A-4147-A177-3AD203B41FA5}">
                      <a16:colId xmlns:a16="http://schemas.microsoft.com/office/drawing/2014/main" val="1166574257"/>
                    </a:ext>
                  </a:extLst>
                </a:gridCol>
                <a:gridCol w="723889">
                  <a:extLst>
                    <a:ext uri="{9D8B030D-6E8A-4147-A177-3AD203B41FA5}">
                      <a16:colId xmlns:a16="http://schemas.microsoft.com/office/drawing/2014/main" val="2390045751"/>
                    </a:ext>
                  </a:extLst>
                </a:gridCol>
                <a:gridCol w="723889">
                  <a:extLst>
                    <a:ext uri="{9D8B030D-6E8A-4147-A177-3AD203B41FA5}">
                      <a16:colId xmlns:a16="http://schemas.microsoft.com/office/drawing/2014/main" val="2894442867"/>
                    </a:ext>
                  </a:extLst>
                </a:gridCol>
                <a:gridCol w="597570">
                  <a:extLst>
                    <a:ext uri="{9D8B030D-6E8A-4147-A177-3AD203B41FA5}">
                      <a16:colId xmlns:a16="http://schemas.microsoft.com/office/drawing/2014/main" val="635068840"/>
                    </a:ext>
                  </a:extLst>
                </a:gridCol>
                <a:gridCol w="890019">
                  <a:extLst>
                    <a:ext uri="{9D8B030D-6E8A-4147-A177-3AD203B41FA5}">
                      <a16:colId xmlns:a16="http://schemas.microsoft.com/office/drawing/2014/main" val="517147868"/>
                    </a:ext>
                  </a:extLst>
                </a:gridCol>
              </a:tblGrid>
              <a:tr h="245382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640954"/>
                  </a:ext>
                </a:extLst>
              </a:tr>
              <a:tr h="245382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451458"/>
                  </a:ext>
                </a:extLst>
              </a:tr>
              <a:tr h="5027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80/0=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TANIMSIZ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4841424"/>
                  </a:ext>
                </a:extLst>
              </a:tr>
              <a:tr h="360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60/1=60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3928896"/>
                  </a:ext>
                </a:extLst>
              </a:tr>
              <a:tr h="50340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200/1 =200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0816876"/>
                  </a:ext>
                </a:extLst>
              </a:tr>
              <a:tr h="24538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260M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6572187"/>
                  </a:ext>
                </a:extLst>
              </a:tr>
              <a:tr h="24538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3-M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8-2M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5652814"/>
                  </a:ext>
                </a:extLst>
              </a:tr>
              <a:tr h="24538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3-100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8-200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20967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11388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86D37F3-308E-4D82-B54A-2117495B8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08" y="836712"/>
            <a:ext cx="7498080" cy="4968552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PROBLEM </a:t>
            </a:r>
            <a:r>
              <a:rPr lang="tr-TR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MİNİMİZASYON YÖNLÜDÜR.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MAKSİMİZASYONDA OLDUĞUNUN TAM TERSİ OLARAK </a:t>
            </a:r>
            <a:r>
              <a:rPr lang="tr-TR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CJ-ZJ≥0 KOŞULUNA </a:t>
            </a:r>
            <a:r>
              <a:rPr lang="tr-TR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BAĞLI OLARAK </a:t>
            </a:r>
            <a:r>
              <a:rPr lang="tr-TR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OPTİMUM ÇÖZÜM </a:t>
            </a:r>
            <a:r>
              <a:rPr lang="tr-TR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GERÇEKLEŞİR.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 KÜÇÜK NEGATİF DEĞER ÇÖZÜME </a:t>
            </a:r>
            <a:r>
              <a:rPr lang="tr-TR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GİRECEK DEĞİŞKENDİR.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DİĞER </a:t>
            </a:r>
            <a:r>
              <a:rPr lang="tr-TR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TÜM KURALLAR MAKSİMİZASYON YÖNLÜYLE AYNIDIR.</a:t>
            </a:r>
            <a:endParaRPr lang="tr-TR" sz="28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902213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412F13F-A64A-4F57-810B-29FEDF37F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616" y="764704"/>
            <a:ext cx="7498080" cy="4800600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BURADA </a:t>
            </a:r>
            <a:r>
              <a:rPr lang="tr-TR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«M» ÇOK BÜYÜK BİR DEĞER OLMALI 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M=100 ALINIRSA, </a:t>
            </a:r>
            <a:endParaRPr lang="tr-TR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SONUÇTA X</a:t>
            </a:r>
            <a:r>
              <a:rPr lang="tr-TR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ÇÖZÜME GİRER.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ÇIKAN DEĞİŞKEN </a:t>
            </a:r>
            <a:r>
              <a:rPr lang="tr-TR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İÇİN YİNE NİCELİKLER KOLON DEĞERLERİNE BÖLÜNEREK EN KÜÇÜĞÜ SEÇİLİR.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tr-TR" b="1" baseline="-25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 </a:t>
            </a:r>
            <a:r>
              <a:rPr lang="tr-TR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ÇÖZÜMDEN ÇIKAR.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PİVOT “1” DİR.</a:t>
            </a:r>
            <a:endParaRPr lang="tr-TR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2886081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A3E946A8-FC68-4677-8F54-2E5F4D9AD7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7215105"/>
              </p:ext>
            </p:extLst>
          </p:nvPr>
        </p:nvGraphicFramePr>
        <p:xfrm>
          <a:off x="1115616" y="1772816"/>
          <a:ext cx="7488832" cy="3672409"/>
        </p:xfrm>
        <a:graphic>
          <a:graphicData uri="http://schemas.openxmlformats.org/drawingml/2006/table">
            <a:tbl>
              <a:tblPr firstRow="1" firstCol="1" bandRow="1"/>
              <a:tblGrid>
                <a:gridCol w="432048">
                  <a:extLst>
                    <a:ext uri="{9D8B030D-6E8A-4147-A177-3AD203B41FA5}">
                      <a16:colId xmlns:a16="http://schemas.microsoft.com/office/drawing/2014/main" val="253049012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3880220087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val="407641514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1037777703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902432435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245729121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1271173674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val="3283848141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3030666484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3984198240"/>
                    </a:ext>
                  </a:extLst>
                </a:gridCol>
              </a:tblGrid>
              <a:tr h="277004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668384"/>
                  </a:ext>
                </a:extLst>
              </a:tr>
              <a:tr h="277004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561747"/>
                  </a:ext>
                </a:extLst>
              </a:tr>
              <a:tr h="5682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80/1=80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6151693"/>
                  </a:ext>
                </a:extLst>
              </a:tr>
              <a:tr h="85955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60/0=TN.SIZ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9836198"/>
                  </a:ext>
                </a:extLst>
              </a:tr>
              <a:tr h="5682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140/1=140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8504713"/>
                  </a:ext>
                </a:extLst>
              </a:tr>
              <a:tr h="5682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-8+M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480+140M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0176961"/>
                  </a:ext>
                </a:extLst>
              </a:tr>
              <a:tr h="27700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3-M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2M-8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727337"/>
                  </a:ext>
                </a:extLst>
              </a:tr>
              <a:tr h="27700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3-100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8-100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200-8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7621751"/>
                  </a:ext>
                </a:extLst>
              </a:tr>
            </a:tbl>
          </a:graphicData>
        </a:graphic>
      </p:graphicFrame>
      <p:sp>
        <p:nvSpPr>
          <p:cNvPr id="5" name="Metin kutusu 4">
            <a:extLst>
              <a:ext uri="{FF2B5EF4-FFF2-40B4-BE49-F238E27FC236}">
                <a16:creationId xmlns:a16="http://schemas.microsoft.com/office/drawing/2014/main" id="{1BE33B66-BFF6-4CE2-BD7D-7138F7F499A3}"/>
              </a:ext>
            </a:extLst>
          </p:cNvPr>
          <p:cNvSpPr txBox="1"/>
          <p:nvPr/>
        </p:nvSpPr>
        <p:spPr>
          <a:xfrm>
            <a:off x="1439652" y="836712"/>
            <a:ext cx="6264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X1 ÇÖZÜME GİRER, S1 ÇÖZÜMDEN ÇIKAR PİVOT “1”DİR.</a:t>
            </a:r>
          </a:p>
        </p:txBody>
      </p:sp>
    </p:spTree>
    <p:extLst>
      <p:ext uri="{BB962C8B-B14F-4D97-AF65-F5344CB8AC3E}">
        <p14:creationId xmlns:p14="http://schemas.microsoft.com/office/powerpoint/2010/main" val="111040384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0334FA8C-329E-4322-990A-1253A6954F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1328827"/>
              </p:ext>
            </p:extLst>
          </p:nvPr>
        </p:nvGraphicFramePr>
        <p:xfrm>
          <a:off x="1115616" y="1628800"/>
          <a:ext cx="7632848" cy="2664296"/>
        </p:xfrm>
        <a:graphic>
          <a:graphicData uri="http://schemas.openxmlformats.org/drawingml/2006/table">
            <a:tbl>
              <a:tblPr firstRow="1" firstCol="1" bandRow="1"/>
              <a:tblGrid>
                <a:gridCol w="734682">
                  <a:extLst>
                    <a:ext uri="{9D8B030D-6E8A-4147-A177-3AD203B41FA5}">
                      <a16:colId xmlns:a16="http://schemas.microsoft.com/office/drawing/2014/main" val="2671390810"/>
                    </a:ext>
                  </a:extLst>
                </a:gridCol>
                <a:gridCol w="719972">
                  <a:extLst>
                    <a:ext uri="{9D8B030D-6E8A-4147-A177-3AD203B41FA5}">
                      <a16:colId xmlns:a16="http://schemas.microsoft.com/office/drawing/2014/main" val="608371669"/>
                    </a:ext>
                  </a:extLst>
                </a:gridCol>
                <a:gridCol w="734682">
                  <a:extLst>
                    <a:ext uri="{9D8B030D-6E8A-4147-A177-3AD203B41FA5}">
                      <a16:colId xmlns:a16="http://schemas.microsoft.com/office/drawing/2014/main" val="3344147655"/>
                    </a:ext>
                  </a:extLst>
                </a:gridCol>
                <a:gridCol w="830298">
                  <a:extLst>
                    <a:ext uri="{9D8B030D-6E8A-4147-A177-3AD203B41FA5}">
                      <a16:colId xmlns:a16="http://schemas.microsoft.com/office/drawing/2014/main" val="1568173811"/>
                    </a:ext>
                  </a:extLst>
                </a:gridCol>
                <a:gridCol w="830298">
                  <a:extLst>
                    <a:ext uri="{9D8B030D-6E8A-4147-A177-3AD203B41FA5}">
                      <a16:colId xmlns:a16="http://schemas.microsoft.com/office/drawing/2014/main" val="45000022"/>
                    </a:ext>
                  </a:extLst>
                </a:gridCol>
                <a:gridCol w="744488">
                  <a:extLst>
                    <a:ext uri="{9D8B030D-6E8A-4147-A177-3AD203B41FA5}">
                      <a16:colId xmlns:a16="http://schemas.microsoft.com/office/drawing/2014/main" val="1735981357"/>
                    </a:ext>
                  </a:extLst>
                </a:gridCol>
                <a:gridCol w="717520">
                  <a:extLst>
                    <a:ext uri="{9D8B030D-6E8A-4147-A177-3AD203B41FA5}">
                      <a16:colId xmlns:a16="http://schemas.microsoft.com/office/drawing/2014/main" val="4271813242"/>
                    </a:ext>
                  </a:extLst>
                </a:gridCol>
                <a:gridCol w="710166">
                  <a:extLst>
                    <a:ext uri="{9D8B030D-6E8A-4147-A177-3AD203B41FA5}">
                      <a16:colId xmlns:a16="http://schemas.microsoft.com/office/drawing/2014/main" val="3503873318"/>
                    </a:ext>
                  </a:extLst>
                </a:gridCol>
                <a:gridCol w="938987">
                  <a:extLst>
                    <a:ext uri="{9D8B030D-6E8A-4147-A177-3AD203B41FA5}">
                      <a16:colId xmlns:a16="http://schemas.microsoft.com/office/drawing/2014/main" val="3923369300"/>
                    </a:ext>
                  </a:extLst>
                </a:gridCol>
                <a:gridCol w="671755">
                  <a:extLst>
                    <a:ext uri="{9D8B030D-6E8A-4147-A177-3AD203B41FA5}">
                      <a16:colId xmlns:a16="http://schemas.microsoft.com/office/drawing/2014/main" val="2072833402"/>
                    </a:ext>
                  </a:extLst>
                </a:gridCol>
              </a:tblGrid>
              <a:tr h="333037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289308"/>
                  </a:ext>
                </a:extLst>
              </a:tr>
              <a:tr h="333037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509805"/>
                  </a:ext>
                </a:extLst>
              </a:tr>
              <a:tr h="33303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80/0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8694432"/>
                  </a:ext>
                </a:extLst>
              </a:tr>
              <a:tr h="33303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60/-1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9295496"/>
                  </a:ext>
                </a:extLst>
              </a:tr>
              <a:tr h="33303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60/1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4575419"/>
                  </a:ext>
                </a:extLst>
              </a:tr>
              <a:tr h="33303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3-M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-8+M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720+60M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8691780"/>
                  </a:ext>
                </a:extLst>
              </a:tr>
              <a:tr h="33303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4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-3+M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2M-8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0408055"/>
                  </a:ext>
                </a:extLst>
              </a:tr>
              <a:tr h="33303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-3+100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8-100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200-8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4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9711667"/>
                  </a:ext>
                </a:extLst>
              </a:tr>
            </a:tbl>
          </a:graphicData>
        </a:graphic>
      </p:graphicFrame>
      <p:sp>
        <p:nvSpPr>
          <p:cNvPr id="5" name="Metin kutusu 4">
            <a:extLst>
              <a:ext uri="{FF2B5EF4-FFF2-40B4-BE49-F238E27FC236}">
                <a16:creationId xmlns:a16="http://schemas.microsoft.com/office/drawing/2014/main" id="{B6DD29CB-C72A-4E64-B39E-88AFC267D548}"/>
              </a:ext>
            </a:extLst>
          </p:cNvPr>
          <p:cNvSpPr txBox="1"/>
          <p:nvPr/>
        </p:nvSpPr>
        <p:spPr>
          <a:xfrm>
            <a:off x="1259632" y="4797152"/>
            <a:ext cx="6264696" cy="774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TANIMSIZ VE NEGATİF DEĞERLER DİKKATE ALINMAZLAR.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S2 ÇÖZÜME GİRER. Y2 ÇÖZÜMDEN ÇIKAR. PİVOT “1”DİR.</a:t>
            </a:r>
            <a:endParaRPr lang="tr-TR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6593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88B830A2-971D-4FAF-8EAC-92A712A1F7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1373628"/>
              </p:ext>
            </p:extLst>
          </p:nvPr>
        </p:nvGraphicFramePr>
        <p:xfrm>
          <a:off x="1449408" y="836712"/>
          <a:ext cx="7240847" cy="2952328"/>
        </p:xfrm>
        <a:graphic>
          <a:graphicData uri="http://schemas.openxmlformats.org/drawingml/2006/table">
            <a:tbl>
              <a:tblPr firstRow="1" firstCol="1" bandRow="1"/>
              <a:tblGrid>
                <a:gridCol w="696951">
                  <a:extLst>
                    <a:ext uri="{9D8B030D-6E8A-4147-A177-3AD203B41FA5}">
                      <a16:colId xmlns:a16="http://schemas.microsoft.com/office/drawing/2014/main" val="1248378376"/>
                    </a:ext>
                  </a:extLst>
                </a:gridCol>
                <a:gridCol w="682996">
                  <a:extLst>
                    <a:ext uri="{9D8B030D-6E8A-4147-A177-3AD203B41FA5}">
                      <a16:colId xmlns:a16="http://schemas.microsoft.com/office/drawing/2014/main" val="2968944033"/>
                    </a:ext>
                  </a:extLst>
                </a:gridCol>
                <a:gridCol w="696951">
                  <a:extLst>
                    <a:ext uri="{9D8B030D-6E8A-4147-A177-3AD203B41FA5}">
                      <a16:colId xmlns:a16="http://schemas.microsoft.com/office/drawing/2014/main" val="2841225339"/>
                    </a:ext>
                  </a:extLst>
                </a:gridCol>
                <a:gridCol w="787656">
                  <a:extLst>
                    <a:ext uri="{9D8B030D-6E8A-4147-A177-3AD203B41FA5}">
                      <a16:colId xmlns:a16="http://schemas.microsoft.com/office/drawing/2014/main" val="3893071999"/>
                    </a:ext>
                  </a:extLst>
                </a:gridCol>
                <a:gridCol w="787656">
                  <a:extLst>
                    <a:ext uri="{9D8B030D-6E8A-4147-A177-3AD203B41FA5}">
                      <a16:colId xmlns:a16="http://schemas.microsoft.com/office/drawing/2014/main" val="2972618454"/>
                    </a:ext>
                  </a:extLst>
                </a:gridCol>
                <a:gridCol w="706253">
                  <a:extLst>
                    <a:ext uri="{9D8B030D-6E8A-4147-A177-3AD203B41FA5}">
                      <a16:colId xmlns:a16="http://schemas.microsoft.com/office/drawing/2014/main" val="50675293"/>
                    </a:ext>
                  </a:extLst>
                </a:gridCol>
                <a:gridCol w="680670">
                  <a:extLst>
                    <a:ext uri="{9D8B030D-6E8A-4147-A177-3AD203B41FA5}">
                      <a16:colId xmlns:a16="http://schemas.microsoft.com/office/drawing/2014/main" val="207676791"/>
                    </a:ext>
                  </a:extLst>
                </a:gridCol>
                <a:gridCol w="673694">
                  <a:extLst>
                    <a:ext uri="{9D8B030D-6E8A-4147-A177-3AD203B41FA5}">
                      <a16:colId xmlns:a16="http://schemas.microsoft.com/office/drawing/2014/main" val="3231455141"/>
                    </a:ext>
                  </a:extLst>
                </a:gridCol>
                <a:gridCol w="890764">
                  <a:extLst>
                    <a:ext uri="{9D8B030D-6E8A-4147-A177-3AD203B41FA5}">
                      <a16:colId xmlns:a16="http://schemas.microsoft.com/office/drawing/2014/main" val="536817222"/>
                    </a:ext>
                  </a:extLst>
                </a:gridCol>
                <a:gridCol w="637256">
                  <a:extLst>
                    <a:ext uri="{9D8B030D-6E8A-4147-A177-3AD203B41FA5}">
                      <a16:colId xmlns:a16="http://schemas.microsoft.com/office/drawing/2014/main" val="3225376648"/>
                    </a:ext>
                  </a:extLst>
                </a:gridCol>
              </a:tblGrid>
              <a:tr h="369041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Nicelik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3645701"/>
                  </a:ext>
                </a:extLst>
              </a:tr>
              <a:tr h="369041"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tr-T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652081"/>
                  </a:ext>
                </a:extLst>
              </a:tr>
              <a:tr h="36904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7338803"/>
                  </a:ext>
                </a:extLst>
              </a:tr>
              <a:tr h="36904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0190235"/>
                  </a:ext>
                </a:extLst>
              </a:tr>
              <a:tr h="36904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856584"/>
                  </a:ext>
                </a:extLst>
              </a:tr>
              <a:tr h="36904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Z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7365024"/>
                  </a:ext>
                </a:extLst>
              </a:tr>
              <a:tr h="36904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-Z</a:t>
                      </a:r>
                      <a:r>
                        <a:rPr lang="tr-TR" sz="1200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M-8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5822059"/>
                  </a:ext>
                </a:extLst>
              </a:tr>
              <a:tr h="36904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100-8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tr-TR" sz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7999916"/>
                  </a:ext>
                </a:extLst>
              </a:tr>
            </a:tbl>
          </a:graphicData>
        </a:graphic>
      </p:graphicFrame>
      <p:sp>
        <p:nvSpPr>
          <p:cNvPr id="5" name="Metin kutusu 4">
            <a:extLst>
              <a:ext uri="{FF2B5EF4-FFF2-40B4-BE49-F238E27FC236}">
                <a16:creationId xmlns:a16="http://schemas.microsoft.com/office/drawing/2014/main" id="{C10F5953-143F-4A44-90E2-0192E4C9681A}"/>
              </a:ext>
            </a:extLst>
          </p:cNvPr>
          <p:cNvSpPr txBox="1"/>
          <p:nvPr/>
        </p:nvSpPr>
        <p:spPr>
          <a:xfrm>
            <a:off x="1619672" y="4293096"/>
            <a:ext cx="6696744" cy="1367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tr-TR" b="1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-Z</a:t>
            </a:r>
            <a:r>
              <a:rPr lang="tr-TR" b="1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≥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 ŞARTI 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SAĞLANMIŞ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OPTİMUM ÇÖZÜM ELDE EDİLMİŞTİR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80 BİRİM X1 MALINDAN 120 BİRİM X2 MALINDAN 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KULLANILIRSA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MİNİMUM MALİYETLİ 200 KG.LIK KARIŞIM </a:t>
            </a:r>
            <a:r>
              <a:rPr lang="tr-T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ELDE EDİLMİŞ OLUR. BUNUN </a:t>
            </a:r>
            <a:r>
              <a:rPr lang="tr-TR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MALİYETİ DE 1200 TL.DİR. </a:t>
            </a:r>
            <a:endParaRPr lang="tr-TR" sz="16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215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E03FEF8-4855-4BF4-BCF2-0639BFB66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648" y="692696"/>
            <a:ext cx="7498080" cy="4464496"/>
          </a:xfrm>
        </p:spPr>
        <p:txBody>
          <a:bodyPr>
            <a:normAutofit/>
          </a:bodyPr>
          <a:lstStyle/>
          <a:p>
            <a:pPr eaLnBrk="0" fontAlgn="base" hangingPunct="0"/>
            <a:r>
              <a:rPr lang="tr-TR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Karar değişkenleri</a:t>
            </a:r>
          </a:p>
          <a:p>
            <a:pPr lvl="1" eaLnBrk="0" fontAlgn="base" hangingPunct="0"/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Karar vericinin denetimi altında olan niteliklere karar değişkenleri denir. </a:t>
            </a:r>
          </a:p>
          <a:p>
            <a:pPr lvl="1" eaLnBrk="0" fontAlgn="base" hangingPunct="0"/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Bunlar modele ilişkin bilinmeyenler olup değerleri modelin çözümünden sonra belirlenir. </a:t>
            </a:r>
          </a:p>
          <a:p>
            <a:pPr lvl="1" eaLnBrk="0" fontAlgn="base" hangingPunct="0"/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 değişkenler karar vericinin denetimi altında olduklarından bunlara </a:t>
            </a:r>
            <a:r>
              <a:rPr lang="tr-TR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kontrol değişkenleri </a:t>
            </a:r>
            <a:r>
              <a:rPr lang="tr-T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 denir. </a:t>
            </a:r>
          </a:p>
          <a:p>
            <a:pPr eaLnBrk="0" fontAlgn="base" hangingPunct="0"/>
            <a:r>
              <a:rPr lang="tr-TR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600" b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tr-TR" sz="26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Belirli bir zaman döneminde </a:t>
            </a:r>
            <a:r>
              <a:rPr lang="tr-TR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j’inci</a:t>
            </a:r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ürünün üretim miktarı veya faaliyet düzeyi.</a:t>
            </a:r>
          </a:p>
          <a:p>
            <a:pPr eaLnBrk="0" fontAlgn="base" hangingPunct="0"/>
            <a:r>
              <a:rPr lang="tr-TR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j=1, 2, 3, …n </a:t>
            </a:r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Ürün çeşidi, faaliyet sayısı. 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11808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65C72D1-967D-4C3A-811A-8B225D914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640" y="1028700"/>
            <a:ext cx="7498080" cy="4800600"/>
          </a:xfrm>
        </p:spPr>
        <p:txBody>
          <a:bodyPr>
            <a:normAutofit fontScale="70000" lnSpcReduction="20000"/>
          </a:bodyPr>
          <a:lstStyle/>
          <a:p>
            <a:pPr eaLnBrk="0" fontAlgn="base" hangingPunct="0"/>
            <a:r>
              <a:rPr lang="tr-TR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Parametreler</a:t>
            </a:r>
          </a:p>
          <a:p>
            <a:pPr lvl="1" eaLnBrk="0" fontAlgn="base" hangingPunct="0"/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Alabileceği değerlerde karar vericinin hiçbir etkisi olmayan niteliklere </a:t>
            </a:r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parametre veya kontrol dışı değişkenler 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denir.</a:t>
            </a:r>
          </a:p>
          <a:p>
            <a:pPr lvl="1" eaLnBrk="0" fontAlgn="base" hangingPunct="0"/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Belirli koşullarda belirli değerler alan </a:t>
            </a:r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parametreler problem için veri durumundadır.</a:t>
            </a:r>
          </a:p>
          <a:p>
            <a:pPr lvl="1" eaLnBrk="0" fontAlgn="base" hangingPunct="0"/>
            <a:r>
              <a:rPr lang="tr-TR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tr-TR" sz="3000" b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tr-TR" sz="3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j’inci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karar değişkeninin </a:t>
            </a:r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amaç fonksiyonu katsayısı</a:t>
            </a:r>
          </a:p>
          <a:p>
            <a:pPr lvl="1" eaLnBrk="0" fontAlgn="base" hangingPunct="0"/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(parametre)-(birim kar, birim fiyat, birim maliyet vs.).</a:t>
            </a:r>
          </a:p>
          <a:p>
            <a:pPr lvl="1" eaLnBrk="0" fontAlgn="base" hangingPunct="0"/>
            <a:r>
              <a:rPr lang="tr-TR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tr-TR" sz="3000" b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tr-TR" sz="3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j’inci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üründen bir birim üretmek için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i’inci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kaynaktan tüketilen kaynak miktarı </a:t>
            </a:r>
          </a:p>
          <a:p>
            <a:pPr lvl="1" eaLnBrk="0" fontAlgn="base" hangingPunct="0"/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girdi katsayısı </a:t>
            </a:r>
          </a:p>
          <a:p>
            <a:pPr lvl="1" eaLnBrk="0" fontAlgn="base" hangingPunct="0"/>
            <a:r>
              <a:rPr lang="tr-TR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tr-TR" sz="3000" b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tr-TR" sz="3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sayıdaki ürün için elde bulunan </a:t>
            </a:r>
            <a:r>
              <a:rPr lang="tr-TR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i’inci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sınırlı kaynak miktarı.</a:t>
            </a:r>
          </a:p>
          <a:p>
            <a:pPr lvl="1" eaLnBrk="0" fontAlgn="base" hangingPunct="0"/>
            <a:r>
              <a:rPr lang="tr-TR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i= 1, 2, 3, …, m </a:t>
            </a:r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Üretim bölümlerinin veya üretim kaynaklarının sayısı.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64591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4F0B23E-ED17-4931-9084-46B8BA520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7624" y="1556792"/>
            <a:ext cx="7498080" cy="3168352"/>
          </a:xfrm>
        </p:spPr>
        <p:txBody>
          <a:bodyPr/>
          <a:lstStyle/>
          <a:p>
            <a:pPr lvl="0" eaLnBrk="0" fontAlgn="base" hangingPunct="0"/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Amaç fonksiyonu</a:t>
            </a:r>
          </a:p>
          <a:p>
            <a:pPr lvl="1" eaLnBrk="0" fontAlgn="base" hangingPunct="0"/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Karar vericinin ulaşmak istediği hedef doğrusal bir denklem ile açıklanır. </a:t>
            </a:r>
          </a:p>
          <a:p>
            <a:pPr lvl="1" eaLnBrk="0" fontAlgn="base" hangingPunct="0"/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Amaç fonksiyonu olarak bilinen bu denklem, </a:t>
            </a:r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karar değişkenleri ile karar vericinin amacı arasındaki fonksiyonel ilişkiyi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gösterir.</a:t>
            </a:r>
          </a:p>
          <a:p>
            <a:pPr lvl="1" eaLnBrk="0" fontAlgn="base" hangingPunct="0"/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tr-TR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enk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tr-TR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enb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=c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c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.....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tr-TR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09021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FEFE583-56F6-435A-9FC1-346B2EF99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5656" y="332656"/>
            <a:ext cx="7498080" cy="4896544"/>
          </a:xfrm>
        </p:spPr>
        <p:txBody>
          <a:bodyPr>
            <a:normAutofit lnSpcReduction="10000"/>
          </a:bodyPr>
          <a:lstStyle/>
          <a:p>
            <a:pPr eaLnBrk="0" fontAlgn="base" hangingPunct="0"/>
            <a:r>
              <a:rPr lang="tr-TR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Kısıtlayıcı fonksiyonlar (kısıtlayıcılar/kısıtlar)</a:t>
            </a:r>
          </a:p>
          <a:p>
            <a:pPr lvl="1" eaLnBrk="0" fontAlgn="base" hangingPunct="0"/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Karar değişkenleri ve </a:t>
            </a:r>
            <a:r>
              <a:rPr lang="tr-TR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karar değişkenleriyle parametrelerin birbirleriyle olan ilişkilerinde </a:t>
            </a:r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sağlanması zorunlu olan, </a:t>
            </a:r>
            <a:r>
              <a:rPr lang="tr-TR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ilişkilerin matematiksel  olarak açıklanmasıyla</a:t>
            </a:r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elde edilen denklemlere kısıtlayıcı fonksiyonlar denir. </a:t>
            </a:r>
          </a:p>
          <a:p>
            <a:pPr lvl="1" eaLnBrk="0" fontAlgn="base" hangingPunct="0"/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Kısıtlayıcıların </a:t>
            </a:r>
            <a:r>
              <a:rPr lang="tr-TR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değerleri kesin olarak önceden belirlenmiş</a:t>
            </a:r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olup sistemin tanımlanmasında kullanılır. </a:t>
            </a:r>
          </a:p>
          <a:p>
            <a:pPr lvl="1" eaLnBrk="0" fontAlgn="base" hangingPunct="0"/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Kısıtlayıcı fonksiyonlar </a:t>
            </a:r>
            <a:r>
              <a:rPr lang="tr-TR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sadece kaynakların sınırlarını değil</a:t>
            </a:r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gereksinim ve yönetim kararlarını</a:t>
            </a:r>
            <a:r>
              <a:rPr lang="tr-T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ifade etmekte de kullanılır.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012079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ündönümü">
  <a:themeElements>
    <a:clrScheme name="Gündönümü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Gündönümü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Gündönümü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Belge" ma:contentTypeID="0x010100927B2236124E62419B54376F8DC5CED3" ma:contentTypeVersion="2" ma:contentTypeDescription="Yeni belge oluşturun." ma:contentTypeScope="" ma:versionID="c96d8f40ee5f96d69865a73e551bca5c">
  <xsd:schema xmlns:xsd="http://www.w3.org/2001/XMLSchema" xmlns:xs="http://www.w3.org/2001/XMLSchema" xmlns:p="http://schemas.microsoft.com/office/2006/metadata/properties" xmlns:ns2="485ff850-bc4e-4841-9f44-21a908f84cb6" targetNamespace="http://schemas.microsoft.com/office/2006/metadata/properties" ma:root="true" ma:fieldsID="1f4ab866eec541d355272f0ec10686e7" ns2:_="">
    <xsd:import namespace="485ff850-bc4e-4841-9f44-21a908f84c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5ff850-bc4e-4841-9f44-21a908f84c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İçerik Türü"/>
        <xsd:element ref="dc:title" minOccurs="0" maxOccurs="1" ma:index="4" ma:displayName="Başlı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63EE6C5-2AC8-425C-9757-B7F4EDFAA337}"/>
</file>

<file path=customXml/itemProps2.xml><?xml version="1.0" encoding="utf-8"?>
<ds:datastoreItem xmlns:ds="http://schemas.openxmlformats.org/officeDocument/2006/customXml" ds:itemID="{EDEA2D78-E5F1-4375-89F7-5668B9764EEC}"/>
</file>

<file path=customXml/itemProps3.xml><?xml version="1.0" encoding="utf-8"?>
<ds:datastoreItem xmlns:ds="http://schemas.openxmlformats.org/officeDocument/2006/customXml" ds:itemID="{A632C14E-3732-4904-A170-B9029AD5BBF3}"/>
</file>

<file path=docProps/app.xml><?xml version="1.0" encoding="utf-8"?>
<Properties xmlns="http://schemas.openxmlformats.org/officeDocument/2006/extended-properties" xmlns:vt="http://schemas.openxmlformats.org/officeDocument/2006/docPropsVTypes">
  <TotalTime>599</TotalTime>
  <Words>3403</Words>
  <Application>Microsoft Office PowerPoint</Application>
  <PresentationFormat>Ekran Gösterisi (4:3)</PresentationFormat>
  <Paragraphs>1020</Paragraphs>
  <Slides>57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57</vt:i4>
      </vt:variant>
    </vt:vector>
  </HeadingPairs>
  <TitlesOfParts>
    <vt:vector size="64" baseType="lpstr">
      <vt:lpstr>Arial</vt:lpstr>
      <vt:lpstr>Calibri</vt:lpstr>
      <vt:lpstr>Gill Sans MT</vt:lpstr>
      <vt:lpstr>Times New Roman</vt:lpstr>
      <vt:lpstr>Verdana</vt:lpstr>
      <vt:lpstr>Wingdings 2</vt:lpstr>
      <vt:lpstr>Gündönümü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BAŞLANGIÇ SİMPLEKS TABLO 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BAŞLANGIÇ SİMPLEKS TABLO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yazar</dc:creator>
  <cp:lastModifiedBy>yazar</cp:lastModifiedBy>
  <cp:revision>20</cp:revision>
  <dcterms:created xsi:type="dcterms:W3CDTF">2020-07-25T15:53:30Z</dcterms:created>
  <dcterms:modified xsi:type="dcterms:W3CDTF">2020-08-04T11:56:54Z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0x010100927B2236124E62419B54376F8DC5CED3</vt:lpwstr>
  </property>
</Properties>
</file>